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27" r:id="rId2"/>
  </p:sldMasterIdLst>
  <p:notesMasterIdLst>
    <p:notesMasterId r:id="rId20"/>
  </p:notesMasterIdLst>
  <p:handoutMasterIdLst>
    <p:handoutMasterId r:id="rId21"/>
  </p:handoutMasterIdLst>
  <p:sldIdLst>
    <p:sldId id="676" r:id="rId3"/>
    <p:sldId id="700" r:id="rId4"/>
    <p:sldId id="678" r:id="rId5"/>
    <p:sldId id="694" r:id="rId6"/>
    <p:sldId id="695" r:id="rId7"/>
    <p:sldId id="681" r:id="rId8"/>
    <p:sldId id="682" r:id="rId9"/>
    <p:sldId id="696" r:id="rId10"/>
    <p:sldId id="684" r:id="rId11"/>
    <p:sldId id="699" r:id="rId12"/>
    <p:sldId id="698" r:id="rId13"/>
    <p:sldId id="697" r:id="rId14"/>
    <p:sldId id="688" r:id="rId15"/>
    <p:sldId id="689" r:id="rId16"/>
    <p:sldId id="690" r:id="rId17"/>
    <p:sldId id="691" r:id="rId18"/>
    <p:sldId id="692" r:id="rId19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Your presentation" id="{B8EF0188-D26B-4B22-A15B-043F19104EB3}">
          <p14:sldIdLst>
            <p14:sldId id="676"/>
            <p14:sldId id="700"/>
            <p14:sldId id="678"/>
            <p14:sldId id="694"/>
            <p14:sldId id="695"/>
            <p14:sldId id="681"/>
            <p14:sldId id="682"/>
            <p14:sldId id="696"/>
            <p14:sldId id="684"/>
            <p14:sldId id="699"/>
            <p14:sldId id="698"/>
            <p14:sldId id="697"/>
            <p14:sldId id="688"/>
            <p14:sldId id="689"/>
            <p14:sldId id="690"/>
            <p14:sldId id="691"/>
            <p14:sldId id="692"/>
          </p14:sldIdLst>
        </p14:section>
        <p14:section name="LIBRARY: Charts and Imagery" id="{12A1DB58-66E1-4F33-9F7C-6F4DBB1F182A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FF"/>
    <a:srgbClr val="00C8A2"/>
    <a:srgbClr val="00FFCC"/>
    <a:srgbClr val="97FF97"/>
    <a:srgbClr val="CCFFCC"/>
    <a:srgbClr val="000000"/>
    <a:srgbClr val="EBEAEB"/>
    <a:srgbClr val="646A6C"/>
    <a:srgbClr val="F2F2F2"/>
    <a:srgbClr val="788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48" autoAdjust="0"/>
    <p:restoredTop sz="98291" autoAdjust="0"/>
  </p:normalViewPr>
  <p:slideViewPr>
    <p:cSldViewPr snapToGrid="0">
      <p:cViewPr>
        <p:scale>
          <a:sx n="75" d="100"/>
          <a:sy n="75" d="100"/>
        </p:scale>
        <p:origin x="-1914" y="-828"/>
      </p:cViewPr>
      <p:guideLst>
        <p:guide orient="horz" pos="3833"/>
        <p:guide pos="5567"/>
        <p:guide pos="5419"/>
        <p:guide pos="5593"/>
        <p:guide pos="5607"/>
        <p:guide pos="2887"/>
        <p:guide pos="383"/>
      </p:guideLst>
    </p:cSldViewPr>
  </p:slideViewPr>
  <p:outlineViewPr>
    <p:cViewPr>
      <p:scale>
        <a:sx n="33" d="100"/>
        <a:sy n="33" d="100"/>
      </p:scale>
      <p:origin x="0" y="141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 showGuides="1">
      <p:cViewPr varScale="1">
        <p:scale>
          <a:sx n="67" d="100"/>
          <a:sy n="67" d="100"/>
        </p:scale>
        <p:origin x="-2748" y="-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6D06B03-D802-7E4E-94BF-2D61F0E44485}" type="datetimeFigureOut">
              <a:rPr lang="en-US" smtClean="0"/>
              <a:t>10/18/2016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675B79C-3984-8B4B-A9F0-4A8E63EAE6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038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AEB9526-8C0F-5446-A029-A68B2C1C5947}" type="datetimeFigureOut">
              <a:rPr lang="en-US" smtClean="0"/>
              <a:t>10/18/2016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D145568-3E59-594F-9B2C-C3E573CE8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80338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45568-3E59-594F-9B2C-C3E573CE82F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088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45568-3E59-594F-9B2C-C3E573CE82F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488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45568-3E59-594F-9B2C-C3E573CE82F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373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45568-3E59-594F-9B2C-C3E573CE82F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764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45568-3E59-594F-9B2C-C3E573CE82F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584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145568-3E59-594F-9B2C-C3E573CE82F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81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79400" y="298449"/>
            <a:ext cx="8569325" cy="6242051"/>
          </a:xfrm>
          <a:prstGeom prst="rect">
            <a:avLst/>
          </a:prstGeom>
          <a:noFill/>
          <a:ln w="203200" cmpd="sng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79400" y="298449"/>
            <a:ext cx="8569325" cy="6242051"/>
            <a:chOff x="279400" y="298449"/>
            <a:chExt cx="8569325" cy="6242051"/>
          </a:xfrm>
        </p:grpSpPr>
        <p:sp>
          <p:nvSpPr>
            <p:cNvPr id="12" name="Rectangle 11"/>
            <p:cNvSpPr/>
            <p:nvPr userDrawn="1"/>
          </p:nvSpPr>
          <p:spPr>
            <a:xfrm>
              <a:off x="279400" y="298449"/>
              <a:ext cx="8569325" cy="6242051"/>
            </a:xfrm>
            <a:prstGeom prst="rect">
              <a:avLst/>
            </a:prstGeom>
            <a:noFill/>
            <a:ln w="203200" cmpd="sng">
              <a:solidFill>
                <a:schemeClr val="bg1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/>
            <p:cNvSpPr txBox="1"/>
            <p:nvPr userDrawn="1"/>
          </p:nvSpPr>
          <p:spPr>
            <a:xfrm>
              <a:off x="279400" y="6070600"/>
              <a:ext cx="855345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endParaRPr lang="en-US" dirty="0">
                <a:solidFill>
                  <a:srgbClr val="808080"/>
                </a:solidFill>
              </a:endParaRP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570090" y="3898665"/>
            <a:ext cx="7322960" cy="58477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0"/>
            <a:ext cx="1193800" cy="119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952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- Fill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04952" y="189186"/>
            <a:ext cx="8765627" cy="6511159"/>
          </a:xfrm>
          <a:custGeom>
            <a:avLst/>
            <a:gdLst/>
            <a:ahLst/>
            <a:cxnLst/>
            <a:rect l="l" t="t" r="r" b="b"/>
            <a:pathLst>
              <a:path w="8765627" h="6511159">
                <a:moveTo>
                  <a:pt x="214803" y="214803"/>
                </a:moveTo>
                <a:lnTo>
                  <a:pt x="214803" y="4254227"/>
                </a:lnTo>
                <a:lnTo>
                  <a:pt x="8550824" y="4254227"/>
                </a:lnTo>
                <a:lnTo>
                  <a:pt x="8550824" y="214803"/>
                </a:lnTo>
                <a:close/>
                <a:moveTo>
                  <a:pt x="0" y="0"/>
                </a:moveTo>
                <a:lnTo>
                  <a:pt x="8765627" y="0"/>
                </a:lnTo>
                <a:lnTo>
                  <a:pt x="8765627" y="4254227"/>
                </a:lnTo>
                <a:lnTo>
                  <a:pt x="8765627" y="6511159"/>
                </a:lnTo>
                <a:lnTo>
                  <a:pt x="0" y="6511159"/>
                </a:lnTo>
                <a:lnTo>
                  <a:pt x="0" y="425422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_Medline_287.em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999" y="0"/>
            <a:ext cx="1488299" cy="14882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6162" y="4705723"/>
            <a:ext cx="8454478" cy="761628"/>
          </a:xfrm>
        </p:spPr>
        <p:txBody>
          <a:bodyPr tIns="0" bIns="0" anchor="b">
            <a:normAutofit/>
          </a:bodyPr>
          <a:lstStyle>
            <a:lvl1pPr algn="r">
              <a:defRPr sz="4000" cap="all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328613" y="5505450"/>
            <a:ext cx="8415337" cy="971550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1600" b="1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640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; 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6146" y="6497479"/>
            <a:ext cx="3808218" cy="241443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rgbClr val="808080"/>
                </a:solidFill>
              </a:defRPr>
            </a:lvl1pPr>
          </a:lstStyle>
          <a:p>
            <a:pPr algn="l"/>
            <a:r>
              <a:rPr lang="en-US" smtClean="0"/>
              <a:t>MEDLINE  </a:t>
            </a:r>
            <a:r>
              <a:rPr lang="en-US" b="0" smtClean="0"/>
              <a:t>|  Better Products. Better Outcomes</a:t>
            </a:r>
            <a:r>
              <a:rPr lang="en-US" b="0" baseline="30000" smtClean="0"/>
              <a:t>TM</a:t>
            </a:r>
            <a:endParaRPr lang="en-US" b="0" baseline="30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474840" y="1450428"/>
            <a:ext cx="8229600" cy="483450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add text or select icon below to add a table, chart, or other graphics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333721" y="6497479"/>
            <a:ext cx="411751" cy="241443"/>
          </a:xfrm>
          <a:prstGeom prst="rect">
            <a:avLst/>
          </a:prstGeom>
        </p:spPr>
        <p:txBody>
          <a:bodyPr/>
          <a:lstStyle/>
          <a:p>
            <a:pPr algn="l"/>
            <a:fld id="{28D23024-0CD2-DE47-BF7C-91EDB09AD884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0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+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6146" y="6497479"/>
            <a:ext cx="3808218" cy="241443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rgbClr val="808080"/>
                </a:solidFill>
              </a:defRPr>
            </a:lvl1pPr>
          </a:lstStyle>
          <a:p>
            <a:pPr algn="l"/>
            <a:r>
              <a:rPr lang="en-US" smtClean="0"/>
              <a:t>MEDLINE  </a:t>
            </a:r>
            <a:r>
              <a:rPr lang="en-US" b="0" smtClean="0"/>
              <a:t>|  Better Products. Better Outcomes</a:t>
            </a:r>
            <a:r>
              <a:rPr lang="en-US" b="0" baseline="30000" smtClean="0"/>
              <a:t>TM</a:t>
            </a:r>
            <a:endParaRPr lang="en-US" b="0" baseline="300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69900" y="1324095"/>
            <a:ext cx="8229600" cy="676154"/>
          </a:xfrm>
        </p:spPr>
        <p:txBody>
          <a:bodyPr tIns="0" bIns="0" anchor="ctr">
            <a:normAutofit/>
          </a:bodyPr>
          <a:lstStyle>
            <a:lvl1pPr marL="0" indent="0">
              <a:lnSpc>
                <a:spcPct val="80000"/>
              </a:lnSpc>
              <a:buNone/>
              <a:defRPr sz="2200" b="1" cap="all" baseline="0">
                <a:solidFill>
                  <a:schemeClr val="bg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 hasCustomPrompt="1"/>
          </p:nvPr>
        </p:nvSpPr>
        <p:spPr>
          <a:xfrm>
            <a:off x="474840" y="2028825"/>
            <a:ext cx="8229600" cy="425610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add text or select icon below to add a table, chart, or other graphics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333721" y="6497479"/>
            <a:ext cx="411751" cy="241443"/>
          </a:xfrm>
          <a:prstGeom prst="rect">
            <a:avLst/>
          </a:prstGeom>
        </p:spPr>
        <p:txBody>
          <a:bodyPr/>
          <a:lstStyle/>
          <a:p>
            <a:pPr algn="l"/>
            <a:fld id="{28D23024-0CD2-DE47-BF7C-91EDB09AD884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42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Brea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/>
          <p:nvPr userDrawn="1"/>
        </p:nvSpPr>
        <p:spPr>
          <a:xfrm>
            <a:off x="204952" y="189186"/>
            <a:ext cx="8765627" cy="6511159"/>
          </a:xfrm>
          <a:custGeom>
            <a:avLst/>
            <a:gdLst/>
            <a:ahLst/>
            <a:cxnLst/>
            <a:rect l="l" t="t" r="r" b="b"/>
            <a:pathLst>
              <a:path w="8765627" h="6511159">
                <a:moveTo>
                  <a:pt x="214803" y="214803"/>
                </a:moveTo>
                <a:lnTo>
                  <a:pt x="214803" y="5625827"/>
                </a:lnTo>
                <a:lnTo>
                  <a:pt x="8550824" y="5625827"/>
                </a:lnTo>
                <a:lnTo>
                  <a:pt x="8550824" y="214803"/>
                </a:lnTo>
                <a:close/>
                <a:moveTo>
                  <a:pt x="0" y="0"/>
                </a:moveTo>
                <a:lnTo>
                  <a:pt x="8765627" y="0"/>
                </a:lnTo>
                <a:lnTo>
                  <a:pt x="8765627" y="5625827"/>
                </a:lnTo>
                <a:lnTo>
                  <a:pt x="8765627" y="6511159"/>
                </a:lnTo>
                <a:lnTo>
                  <a:pt x="0" y="6511159"/>
                </a:lnTo>
                <a:lnTo>
                  <a:pt x="0" y="562582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763" y="5862705"/>
            <a:ext cx="8394877" cy="761628"/>
          </a:xfrm>
        </p:spPr>
        <p:txBody>
          <a:bodyPr tIns="0" bIns="0" anchor="b">
            <a:normAutofit/>
          </a:bodyPr>
          <a:lstStyle>
            <a:lvl1pPr algn="r">
              <a:defRPr sz="4000" cap="all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9" name="Picture 8" descr="LOG_Medline_287.em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999" y="0"/>
            <a:ext cx="1488299" cy="148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74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94225"/>
            <a:ext cx="7772400" cy="14700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4368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dline_Corporate_Title_Header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6064"/>
            <a:ext cx="7723991" cy="1417638"/>
          </a:xfrm>
        </p:spPr>
        <p:txBody>
          <a:bodyPr anchor="b">
            <a:normAutofit/>
          </a:bodyPr>
          <a:lstStyle>
            <a:lvl1pPr marL="461963" indent="0" algn="l">
              <a:defRPr sz="400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640" y="6553200"/>
            <a:ext cx="384302" cy="31115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8814E-60C6-E444-99DC-D2321E72D44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" y="1291008"/>
            <a:ext cx="8054023" cy="461962"/>
          </a:xfrm>
        </p:spPr>
        <p:txBody>
          <a:bodyPr anchor="t" anchorCtr="0">
            <a:noAutofit/>
          </a:bodyPr>
          <a:lstStyle>
            <a:lvl1pPr marL="0" indent="0">
              <a:defRPr b="1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add main idea here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2" hasCustomPrompt="1"/>
          </p:nvPr>
        </p:nvSpPr>
        <p:spPr>
          <a:xfrm>
            <a:off x="461964" y="1763713"/>
            <a:ext cx="8439150" cy="4776936"/>
          </a:xfrm>
        </p:spPr>
        <p:txBody>
          <a:bodyPr>
            <a:normAutofit/>
          </a:bodyPr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lang="en-US" sz="2000" kern="1200" baseline="0" dirty="0" smtClean="0">
                <a:solidFill>
                  <a:srgbClr val="788082"/>
                </a:solidFill>
                <a:latin typeface="Calibri"/>
                <a:ea typeface="+mn-ea"/>
                <a:cs typeface="+mn-cs"/>
              </a:defRPr>
            </a:lvl1pPr>
            <a:lvl2pPr marL="623888" indent="-28575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alibri" panose="020F0502020204030204" pitchFamily="34" charset="0"/>
              <a:buChar char="−"/>
              <a:defRPr sz="2000">
                <a:solidFill>
                  <a:srgbClr val="788082"/>
                </a:solidFill>
              </a:defRPr>
            </a:lvl2pPr>
            <a:lvl3pPr marL="863600" indent="-2286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2000">
                <a:solidFill>
                  <a:srgbClr val="788082"/>
                </a:solidFill>
              </a:defRPr>
            </a:lvl3pPr>
            <a:lvl4pPr marL="1255713" indent="-228600" defTabSz="1204913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defRPr sz="2000">
                <a:solidFill>
                  <a:srgbClr val="788082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defRPr sz="2000">
                <a:solidFill>
                  <a:srgbClr val="788082"/>
                </a:solidFill>
              </a:defRPr>
            </a:lvl5pPr>
          </a:lstStyle>
          <a:p>
            <a:pPr lvl="0"/>
            <a:r>
              <a:rPr lang="en-US" dirty="0" smtClean="0"/>
              <a:t>Click to add text here, backspace to delete bullet as needed or tab to indent to next bullet level</a:t>
            </a:r>
          </a:p>
          <a:p>
            <a:pPr lvl="1"/>
            <a:r>
              <a:rPr lang="en-US" dirty="0" smtClean="0"/>
              <a:t>TK</a:t>
            </a:r>
          </a:p>
          <a:p>
            <a:pPr lvl="2"/>
            <a:r>
              <a:rPr lang="en-US" dirty="0" smtClean="0"/>
              <a:t>TK</a:t>
            </a:r>
          </a:p>
          <a:p>
            <a:pPr lvl="3"/>
            <a:r>
              <a:rPr lang="en-US" dirty="0" smtClean="0"/>
              <a:t>TK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384550" y="6549670"/>
            <a:ext cx="5218113" cy="319088"/>
          </a:xfrm>
        </p:spPr>
        <p:txBody>
          <a:bodyPr anchor="b">
            <a:normAutofit/>
          </a:bodyPr>
          <a:lstStyle>
            <a:lvl1pPr marL="290513" indent="0" algn="r">
              <a:defRPr sz="1500" baseline="0">
                <a:solidFill>
                  <a:srgbClr val="788082"/>
                </a:solidFill>
              </a:defRPr>
            </a:lvl1pPr>
          </a:lstStyle>
          <a:p>
            <a:pPr lvl="0"/>
            <a:r>
              <a:rPr lang="en-US" dirty="0" smtClean="0"/>
              <a:t>PRESENTATION TITLE HERE</a:t>
            </a:r>
            <a:endParaRPr lang="en-US" dirty="0"/>
          </a:p>
        </p:txBody>
      </p:sp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205" y="0"/>
            <a:ext cx="718457" cy="71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118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line_Corporate_Title_Header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6064"/>
            <a:ext cx="7723991" cy="1417638"/>
          </a:xfrm>
        </p:spPr>
        <p:txBody>
          <a:bodyPr anchor="b">
            <a:normAutofit/>
          </a:bodyPr>
          <a:lstStyle>
            <a:lvl1pPr marL="461963" indent="0" algn="l">
              <a:defRPr sz="400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640" y="6553200"/>
            <a:ext cx="384302" cy="31115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8814E-60C6-E444-99DC-D2321E72D44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" y="1291008"/>
            <a:ext cx="8330248" cy="461962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lang="en-US" b="1" baseline="0" dirty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add main idea here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384550" y="6549670"/>
            <a:ext cx="5218113" cy="319088"/>
          </a:xfrm>
        </p:spPr>
        <p:txBody>
          <a:bodyPr anchor="b">
            <a:normAutofit/>
          </a:bodyPr>
          <a:lstStyle>
            <a:lvl1pPr marL="290513" indent="0" algn="r">
              <a:defRPr sz="1500" baseline="0">
                <a:solidFill>
                  <a:srgbClr val="788082"/>
                </a:solidFill>
              </a:defRPr>
            </a:lvl1pPr>
          </a:lstStyle>
          <a:p>
            <a:pPr lvl="0"/>
            <a:r>
              <a:rPr lang="en-US" dirty="0" smtClean="0"/>
              <a:t>PRESENTATION TITLE HERE</a:t>
            </a:r>
            <a:endParaRPr lang="en-US" dirty="0"/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205" y="0"/>
            <a:ext cx="718457" cy="71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244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dline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6064"/>
            <a:ext cx="7723991" cy="1417638"/>
          </a:xfrm>
        </p:spPr>
        <p:txBody>
          <a:bodyPr anchor="b">
            <a:normAutofit/>
          </a:bodyPr>
          <a:lstStyle>
            <a:lvl1pPr marL="461963" indent="0" algn="l">
              <a:defRPr sz="400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640" y="6553200"/>
            <a:ext cx="384302" cy="31115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8814E-60C6-E444-99DC-D2321E72D44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384550" y="6549670"/>
            <a:ext cx="5218113" cy="319088"/>
          </a:xfrm>
        </p:spPr>
        <p:txBody>
          <a:bodyPr anchor="b">
            <a:normAutofit/>
          </a:bodyPr>
          <a:lstStyle>
            <a:lvl1pPr marL="290513" indent="0" algn="r">
              <a:defRPr sz="1500" baseline="0">
                <a:solidFill>
                  <a:srgbClr val="788082"/>
                </a:solidFill>
              </a:defRPr>
            </a:lvl1pPr>
          </a:lstStyle>
          <a:p>
            <a:pPr lvl="0"/>
            <a:r>
              <a:rPr lang="en-US" dirty="0" smtClean="0"/>
              <a:t>PRESENTATION TITLE HERE</a:t>
            </a:r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205" y="0"/>
            <a:ext cx="718457" cy="71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69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line_Corporate_Blank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640" y="6553200"/>
            <a:ext cx="384302" cy="31115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8814E-60C6-E444-99DC-D2321E72D44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384550" y="6549670"/>
            <a:ext cx="5218113" cy="319088"/>
          </a:xfrm>
        </p:spPr>
        <p:txBody>
          <a:bodyPr anchor="b">
            <a:normAutofit/>
          </a:bodyPr>
          <a:lstStyle>
            <a:lvl1pPr marL="290513" indent="0" algn="r">
              <a:defRPr sz="1500" baseline="0">
                <a:solidFill>
                  <a:srgbClr val="788082"/>
                </a:solidFill>
              </a:defRPr>
            </a:lvl1pPr>
          </a:lstStyle>
          <a:p>
            <a:pPr lvl="0"/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473336" y="1129553"/>
            <a:ext cx="7498080" cy="4195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85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line_Corporate_Title_Header_Content_w/Mar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6064"/>
            <a:ext cx="7723991" cy="1417638"/>
          </a:xfrm>
        </p:spPr>
        <p:txBody>
          <a:bodyPr anchor="b">
            <a:normAutofit/>
          </a:bodyPr>
          <a:lstStyle>
            <a:lvl1pPr marL="461963" indent="0" algn="l">
              <a:defRPr sz="400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640" y="6553200"/>
            <a:ext cx="384302" cy="31115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8814E-60C6-E444-99DC-D2321E72D44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69913" y="1291008"/>
            <a:ext cx="8308976" cy="461962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lang="en-US" b="1" baseline="0" dirty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add main idea here</a:t>
            </a:r>
            <a:endParaRPr lang="en-US" dirty="0"/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2" hasCustomPrompt="1"/>
          </p:nvPr>
        </p:nvSpPr>
        <p:spPr>
          <a:xfrm>
            <a:off x="461964" y="1763713"/>
            <a:ext cx="8439150" cy="4776936"/>
          </a:xfrm>
        </p:spPr>
        <p:txBody>
          <a:bodyPr>
            <a:normAutofit/>
          </a:bodyPr>
          <a:lstStyle>
            <a:lvl1pPr marL="342900" indent="-3429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defRPr lang="en-US" sz="2000" kern="1200" baseline="0" dirty="0" smtClean="0">
                <a:solidFill>
                  <a:srgbClr val="788082"/>
                </a:solidFill>
                <a:latin typeface="Calibri"/>
                <a:ea typeface="+mn-ea"/>
                <a:cs typeface="+mn-cs"/>
              </a:defRPr>
            </a:lvl1pPr>
            <a:lvl2pPr marL="623888" indent="-28575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Calibri" panose="020F0502020204030204" pitchFamily="34" charset="0"/>
              <a:buChar char="−"/>
              <a:defRPr sz="2000">
                <a:solidFill>
                  <a:srgbClr val="788082"/>
                </a:solidFill>
              </a:defRPr>
            </a:lvl2pPr>
            <a:lvl3pPr marL="863600" indent="-2286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2000">
                <a:solidFill>
                  <a:srgbClr val="788082"/>
                </a:solidFill>
              </a:defRPr>
            </a:lvl3pPr>
            <a:lvl4pPr marL="1255713" indent="-228600" defTabSz="1204913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defRPr sz="2000">
                <a:solidFill>
                  <a:srgbClr val="788082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defRPr sz="2000">
                <a:solidFill>
                  <a:srgbClr val="788082"/>
                </a:solidFill>
              </a:defRPr>
            </a:lvl5pPr>
          </a:lstStyle>
          <a:p>
            <a:pPr lvl="0"/>
            <a:r>
              <a:rPr lang="en-US" dirty="0" smtClean="0"/>
              <a:t>Click to add text here, backspace to delete bullet as needed or tab to indent to next bullet level</a:t>
            </a:r>
          </a:p>
          <a:p>
            <a:pPr lvl="1"/>
            <a:r>
              <a:rPr lang="en-US" dirty="0" smtClean="0"/>
              <a:t>TK</a:t>
            </a:r>
          </a:p>
          <a:p>
            <a:pPr lvl="2"/>
            <a:r>
              <a:rPr lang="en-US" dirty="0" smtClean="0"/>
              <a:t>TK</a:t>
            </a:r>
          </a:p>
          <a:p>
            <a:pPr lvl="3"/>
            <a:r>
              <a:rPr lang="en-US" dirty="0" smtClean="0"/>
              <a:t>TK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3384550" y="6549670"/>
            <a:ext cx="5218113" cy="319088"/>
          </a:xfrm>
        </p:spPr>
        <p:txBody>
          <a:bodyPr anchor="b">
            <a:normAutofit/>
          </a:bodyPr>
          <a:lstStyle>
            <a:lvl1pPr marL="290513" indent="0" algn="r">
              <a:defRPr sz="1500" baseline="0">
                <a:solidFill>
                  <a:srgbClr val="788082"/>
                </a:solidFill>
              </a:defRPr>
            </a:lvl1pPr>
          </a:lstStyle>
          <a:p>
            <a:pPr lvl="0"/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548640" y="4104"/>
            <a:ext cx="588944" cy="406265"/>
          </a:xfrm>
          <a:prstGeom prst="rect">
            <a:avLst/>
          </a:prstGeom>
          <a:solidFill>
            <a:schemeClr val="accent1"/>
          </a:solidFill>
          <a:effectLst>
            <a:outerShdw blurRad="25400" dist="38100" dir="2700000" algn="tl" rotWithShape="0">
              <a:srgbClr val="000000">
                <a:alpha val="20000"/>
              </a:srgbClr>
            </a:outerShdw>
          </a:effectLst>
        </p:spPr>
        <p:txBody>
          <a:bodyPr vert="horz" wrap="none" lIns="182880" tIns="91440" rIns="182880" bIns="91440" anchor="ctr" anchorCtr="0">
            <a:spAutoFit/>
          </a:bodyPr>
          <a:lstStyle>
            <a:lvl1pPr marL="0" algn="l">
              <a:spcBef>
                <a:spcPts val="0"/>
              </a:spcBef>
              <a:spcAft>
                <a:spcPts val="0"/>
              </a:spcAft>
              <a:defRPr sz="1600" cap="all" spc="50" baseline="0">
                <a:solidFill>
                  <a:srgbClr val="FFFFFE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2000" cap="all" baseline="0">
                <a:solidFill>
                  <a:srgbClr val="FFFFFE"/>
                </a:solidFill>
              </a:defRPr>
            </a:lvl2pPr>
            <a:lvl3pPr marL="0">
              <a:spcBef>
                <a:spcPts val="0"/>
              </a:spcBef>
              <a:spcAft>
                <a:spcPts val="0"/>
              </a:spcAft>
              <a:defRPr sz="2000" cap="all" baseline="0">
                <a:solidFill>
                  <a:srgbClr val="FFFFFE"/>
                </a:solidFill>
              </a:defRPr>
            </a:lvl3pPr>
            <a:lvl4pPr marL="0">
              <a:spcBef>
                <a:spcPts val="0"/>
              </a:spcBef>
              <a:spcAft>
                <a:spcPts val="0"/>
              </a:spcAft>
              <a:defRPr sz="2000" cap="all" baseline="0">
                <a:solidFill>
                  <a:srgbClr val="FFFFFE"/>
                </a:solidFill>
              </a:defRPr>
            </a:lvl4pPr>
            <a:lvl5pPr marL="0">
              <a:spcBef>
                <a:spcPts val="0"/>
              </a:spcBef>
              <a:spcAft>
                <a:spcPts val="0"/>
              </a:spcAft>
              <a:defRPr sz="2000" cap="all" baseline="0">
                <a:solidFill>
                  <a:srgbClr val="FFFFFE"/>
                </a:solidFill>
              </a:defRPr>
            </a:lvl5pPr>
          </a:lstStyle>
          <a:p>
            <a:pPr lvl="0"/>
            <a:r>
              <a:rPr lang="en-US" dirty="0" smtClean="0"/>
              <a:t>TK</a:t>
            </a:r>
            <a:endParaRPr lang="en-US" dirty="0"/>
          </a:p>
        </p:txBody>
      </p:sp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205" y="0"/>
            <a:ext cx="718457" cy="71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509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line_Corporate_Title_Header_w/Mar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6064"/>
            <a:ext cx="7723991" cy="1417638"/>
          </a:xfrm>
        </p:spPr>
        <p:txBody>
          <a:bodyPr anchor="b">
            <a:normAutofit/>
          </a:bodyPr>
          <a:lstStyle>
            <a:lvl1pPr marL="461963" indent="0" algn="l">
              <a:defRPr sz="400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640" y="6553200"/>
            <a:ext cx="384302" cy="31115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8814E-60C6-E444-99DC-D2321E72D44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48640" y="1276350"/>
            <a:ext cx="8330248" cy="461962"/>
          </a:xfr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lang="en-US" b="1" baseline="0" dirty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Click to add main idea here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384550" y="6549670"/>
            <a:ext cx="5218113" cy="319088"/>
          </a:xfrm>
        </p:spPr>
        <p:txBody>
          <a:bodyPr anchor="b">
            <a:normAutofit/>
          </a:bodyPr>
          <a:lstStyle>
            <a:lvl1pPr marL="290513" indent="0" algn="r">
              <a:defRPr sz="1500" baseline="0">
                <a:solidFill>
                  <a:srgbClr val="788082"/>
                </a:solidFill>
              </a:defRPr>
            </a:lvl1pPr>
          </a:lstStyle>
          <a:p>
            <a:pPr lvl="0"/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48640" y="4104"/>
            <a:ext cx="588944" cy="406265"/>
          </a:xfrm>
          <a:prstGeom prst="rect">
            <a:avLst/>
          </a:prstGeom>
          <a:solidFill>
            <a:schemeClr val="accent1"/>
          </a:solidFill>
          <a:effectLst>
            <a:outerShdw blurRad="25400" dist="38100" dir="2700000" algn="tl" rotWithShape="0">
              <a:srgbClr val="000000">
                <a:alpha val="20000"/>
              </a:srgbClr>
            </a:outerShdw>
          </a:effectLst>
        </p:spPr>
        <p:txBody>
          <a:bodyPr vert="horz" wrap="none" lIns="182880" tIns="91440" rIns="182880" bIns="91440" anchor="ctr" anchorCtr="0">
            <a:spAutoFit/>
          </a:bodyPr>
          <a:lstStyle>
            <a:lvl1pPr marL="0" algn="l">
              <a:spcBef>
                <a:spcPts val="0"/>
              </a:spcBef>
              <a:spcAft>
                <a:spcPts val="0"/>
              </a:spcAft>
              <a:defRPr sz="1600" cap="all" spc="50" baseline="0">
                <a:solidFill>
                  <a:srgbClr val="FFFFFE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2000" cap="all" baseline="0">
                <a:solidFill>
                  <a:srgbClr val="FFFFFE"/>
                </a:solidFill>
              </a:defRPr>
            </a:lvl2pPr>
            <a:lvl3pPr marL="0">
              <a:spcBef>
                <a:spcPts val="0"/>
              </a:spcBef>
              <a:spcAft>
                <a:spcPts val="0"/>
              </a:spcAft>
              <a:defRPr sz="2000" cap="all" baseline="0">
                <a:solidFill>
                  <a:srgbClr val="FFFFFE"/>
                </a:solidFill>
              </a:defRPr>
            </a:lvl3pPr>
            <a:lvl4pPr marL="0">
              <a:spcBef>
                <a:spcPts val="0"/>
              </a:spcBef>
              <a:spcAft>
                <a:spcPts val="0"/>
              </a:spcAft>
              <a:defRPr sz="2000" cap="all" baseline="0">
                <a:solidFill>
                  <a:srgbClr val="FFFFFE"/>
                </a:solidFill>
              </a:defRPr>
            </a:lvl4pPr>
            <a:lvl5pPr marL="0">
              <a:spcBef>
                <a:spcPts val="0"/>
              </a:spcBef>
              <a:spcAft>
                <a:spcPts val="0"/>
              </a:spcAft>
              <a:defRPr sz="2000" cap="all" baseline="0">
                <a:solidFill>
                  <a:srgbClr val="FFFFFE"/>
                </a:solidFill>
              </a:defRPr>
            </a:lvl5pPr>
          </a:lstStyle>
          <a:p>
            <a:pPr lvl="0"/>
            <a:r>
              <a:rPr lang="en-US" dirty="0" smtClean="0"/>
              <a:t>TK</a:t>
            </a:r>
            <a:endParaRPr lang="en-US" dirty="0"/>
          </a:p>
        </p:txBody>
      </p:sp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205" y="0"/>
            <a:ext cx="718457" cy="71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511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line_Title w/Mar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86064"/>
            <a:ext cx="7723991" cy="1417638"/>
          </a:xfrm>
        </p:spPr>
        <p:txBody>
          <a:bodyPr anchor="b">
            <a:normAutofit/>
          </a:bodyPr>
          <a:lstStyle>
            <a:lvl1pPr marL="461963" indent="0" algn="l">
              <a:defRPr sz="400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640" y="6553200"/>
            <a:ext cx="384302" cy="31115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8814E-60C6-E444-99DC-D2321E72D44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384550" y="6549670"/>
            <a:ext cx="5218113" cy="319088"/>
          </a:xfrm>
        </p:spPr>
        <p:txBody>
          <a:bodyPr anchor="b">
            <a:normAutofit/>
          </a:bodyPr>
          <a:lstStyle>
            <a:lvl1pPr marL="290513" indent="0" algn="r">
              <a:defRPr sz="1500" baseline="0">
                <a:solidFill>
                  <a:srgbClr val="788082"/>
                </a:solidFill>
              </a:defRPr>
            </a:lvl1pPr>
          </a:lstStyle>
          <a:p>
            <a:pPr lvl="0"/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48640" y="4104"/>
            <a:ext cx="588944" cy="406265"/>
          </a:xfrm>
          <a:prstGeom prst="rect">
            <a:avLst/>
          </a:prstGeom>
          <a:solidFill>
            <a:schemeClr val="accent1"/>
          </a:solidFill>
          <a:effectLst>
            <a:outerShdw blurRad="25400" dist="38100" dir="2700000" algn="tl" rotWithShape="0">
              <a:srgbClr val="000000">
                <a:alpha val="20000"/>
              </a:srgbClr>
            </a:outerShdw>
          </a:effectLst>
        </p:spPr>
        <p:txBody>
          <a:bodyPr vert="horz" wrap="none" lIns="182880" tIns="91440" rIns="182880" bIns="91440" anchor="ctr" anchorCtr="0">
            <a:spAutoFit/>
          </a:bodyPr>
          <a:lstStyle>
            <a:lvl1pPr marL="0" algn="l">
              <a:spcBef>
                <a:spcPts val="0"/>
              </a:spcBef>
              <a:spcAft>
                <a:spcPts val="0"/>
              </a:spcAft>
              <a:defRPr sz="1600" cap="all" spc="50" baseline="0">
                <a:solidFill>
                  <a:srgbClr val="FFFFFE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2000" cap="all" baseline="0">
                <a:solidFill>
                  <a:srgbClr val="FFFFFE"/>
                </a:solidFill>
              </a:defRPr>
            </a:lvl2pPr>
            <a:lvl3pPr marL="0">
              <a:spcBef>
                <a:spcPts val="0"/>
              </a:spcBef>
              <a:spcAft>
                <a:spcPts val="0"/>
              </a:spcAft>
              <a:defRPr sz="2000" cap="all" baseline="0">
                <a:solidFill>
                  <a:srgbClr val="FFFFFE"/>
                </a:solidFill>
              </a:defRPr>
            </a:lvl3pPr>
            <a:lvl4pPr marL="0">
              <a:spcBef>
                <a:spcPts val="0"/>
              </a:spcBef>
              <a:spcAft>
                <a:spcPts val="0"/>
              </a:spcAft>
              <a:defRPr sz="2000" cap="all" baseline="0">
                <a:solidFill>
                  <a:srgbClr val="FFFFFE"/>
                </a:solidFill>
              </a:defRPr>
            </a:lvl4pPr>
            <a:lvl5pPr marL="0">
              <a:spcBef>
                <a:spcPts val="0"/>
              </a:spcBef>
              <a:spcAft>
                <a:spcPts val="0"/>
              </a:spcAft>
              <a:defRPr sz="2000" cap="all" baseline="0">
                <a:solidFill>
                  <a:srgbClr val="FFFFFE"/>
                </a:solidFill>
              </a:defRPr>
            </a:lvl5pPr>
          </a:lstStyle>
          <a:p>
            <a:pPr lvl="0"/>
            <a:r>
              <a:rPr lang="en-US" dirty="0" smtClean="0"/>
              <a:t>TK</a:t>
            </a:r>
            <a:endParaRPr lang="en-US" dirty="0"/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205" y="0"/>
            <a:ext cx="718457" cy="71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307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line_Corporate_Blank_w/Mar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640" y="6553200"/>
            <a:ext cx="384302" cy="31115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vert="horz" lIns="91440" tIns="45720" rIns="91440" bIns="45720" rtlCol="0" anchor="ctr" anchorCtr="1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8814E-60C6-E444-99DC-D2321E72D44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384550" y="6549670"/>
            <a:ext cx="5218113" cy="319088"/>
          </a:xfrm>
        </p:spPr>
        <p:txBody>
          <a:bodyPr anchor="b">
            <a:normAutofit/>
          </a:bodyPr>
          <a:lstStyle>
            <a:lvl1pPr marL="290513" indent="0" algn="r">
              <a:defRPr sz="1500" baseline="0">
                <a:solidFill>
                  <a:srgbClr val="788082"/>
                </a:solidFill>
              </a:defRPr>
            </a:lvl1pPr>
          </a:lstStyle>
          <a:p>
            <a:pPr lvl="0"/>
            <a:r>
              <a:rPr lang="en-US" dirty="0" smtClean="0"/>
              <a:t>PRESENTATION TITLE HERE</a:t>
            </a:r>
            <a:endParaRPr lang="en-US" dirty="0"/>
          </a:p>
        </p:txBody>
      </p:sp>
      <p:sp>
        <p:nvSpPr>
          <p:cNvPr id="2" name="Rectangle 1"/>
          <p:cNvSpPr/>
          <p:nvPr userDrawn="1"/>
        </p:nvSpPr>
        <p:spPr>
          <a:xfrm>
            <a:off x="473336" y="1129553"/>
            <a:ext cx="7498080" cy="41954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48640" y="4104"/>
            <a:ext cx="588944" cy="406265"/>
          </a:xfrm>
          <a:prstGeom prst="rect">
            <a:avLst/>
          </a:prstGeom>
          <a:solidFill>
            <a:schemeClr val="accent1"/>
          </a:solidFill>
          <a:effectLst>
            <a:outerShdw blurRad="25400" dist="38100" dir="2700000" algn="tl" rotWithShape="0">
              <a:srgbClr val="000000">
                <a:alpha val="20000"/>
              </a:srgbClr>
            </a:outerShdw>
          </a:effectLst>
        </p:spPr>
        <p:txBody>
          <a:bodyPr vert="horz" wrap="none" lIns="182880" tIns="91440" rIns="182880" bIns="91440" anchor="ctr" anchorCtr="0">
            <a:spAutoFit/>
          </a:bodyPr>
          <a:lstStyle>
            <a:lvl1pPr marL="0" algn="l">
              <a:spcBef>
                <a:spcPts val="0"/>
              </a:spcBef>
              <a:spcAft>
                <a:spcPts val="0"/>
              </a:spcAft>
              <a:defRPr sz="1600" cap="all" spc="50" baseline="0">
                <a:solidFill>
                  <a:srgbClr val="FFFFFE"/>
                </a:solidFill>
              </a:defRPr>
            </a:lvl1pPr>
            <a:lvl2pPr marL="0" indent="0">
              <a:spcBef>
                <a:spcPts val="0"/>
              </a:spcBef>
              <a:spcAft>
                <a:spcPts val="0"/>
              </a:spcAft>
              <a:buNone/>
              <a:defRPr sz="2000" cap="all" baseline="0">
                <a:solidFill>
                  <a:srgbClr val="FFFFFE"/>
                </a:solidFill>
              </a:defRPr>
            </a:lvl2pPr>
            <a:lvl3pPr marL="0">
              <a:spcBef>
                <a:spcPts val="0"/>
              </a:spcBef>
              <a:spcAft>
                <a:spcPts val="0"/>
              </a:spcAft>
              <a:defRPr sz="2000" cap="all" baseline="0">
                <a:solidFill>
                  <a:srgbClr val="FFFFFE"/>
                </a:solidFill>
              </a:defRPr>
            </a:lvl3pPr>
            <a:lvl4pPr marL="0">
              <a:spcBef>
                <a:spcPts val="0"/>
              </a:spcBef>
              <a:spcAft>
                <a:spcPts val="0"/>
              </a:spcAft>
              <a:defRPr sz="2000" cap="all" baseline="0">
                <a:solidFill>
                  <a:srgbClr val="FFFFFE"/>
                </a:solidFill>
              </a:defRPr>
            </a:lvl4pPr>
            <a:lvl5pPr marL="0">
              <a:spcBef>
                <a:spcPts val="0"/>
              </a:spcBef>
              <a:spcAft>
                <a:spcPts val="0"/>
              </a:spcAft>
              <a:defRPr sz="2000" cap="all" baseline="0">
                <a:solidFill>
                  <a:srgbClr val="FFFFFE"/>
                </a:solidFill>
              </a:defRPr>
            </a:lvl5pPr>
          </a:lstStyle>
          <a:p>
            <a:pPr lvl="0"/>
            <a:r>
              <a:rPr lang="en-US" dirty="0" smtClean="0"/>
              <a:t>TK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84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155448" y="155448"/>
            <a:ext cx="8839199" cy="6553199"/>
          </a:xfrm>
          <a:prstGeom prst="rect">
            <a:avLst/>
          </a:prstGeom>
          <a:noFill/>
          <a:ln w="317500" cmpd="sng">
            <a:solidFill>
              <a:srgbClr val="E5E5E5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  <a:miter lim="800000"/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48640" y="1276350"/>
            <a:ext cx="7349173" cy="0"/>
          </a:xfrm>
          <a:prstGeom prst="line">
            <a:avLst/>
          </a:prstGeom>
          <a:ln w="9525" cmpd="sng">
            <a:solidFill>
              <a:srgbClr val="808080"/>
            </a:solidFill>
            <a:prstDash val="sysDash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120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752" r:id="rId2"/>
    <p:sldLayoutId id="2147483743" r:id="rId3"/>
    <p:sldLayoutId id="2147483745" r:id="rId4"/>
    <p:sldLayoutId id="2147483737" r:id="rId5"/>
    <p:sldLayoutId id="2147483748" r:id="rId6"/>
    <p:sldLayoutId id="2147483749" r:id="rId7"/>
    <p:sldLayoutId id="2147483747" r:id="rId8"/>
    <p:sldLayoutId id="2147483750" r:id="rId9"/>
    <p:sldLayoutId id="2147483753" r:id="rId10"/>
    <p:sldLayoutId id="2147483754" r:id="rId11"/>
    <p:sldLayoutId id="2147483755" r:id="rId12"/>
    <p:sldLayoutId id="2147483756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lnSpc>
          <a:spcPct val="80000"/>
        </a:lnSpc>
        <a:spcBef>
          <a:spcPct val="0"/>
        </a:spcBef>
        <a:buNone/>
        <a:defRPr sz="4000" b="0" i="0" kern="1200" spc="-110" baseline="0">
          <a:solidFill>
            <a:schemeClr val="accent2"/>
          </a:solidFill>
          <a:latin typeface="Calibri"/>
          <a:ea typeface="+mj-ea"/>
          <a:cs typeface="Calibri Light"/>
        </a:defRPr>
      </a:lvl1pPr>
    </p:titleStyle>
    <p:bodyStyle>
      <a:lvl1pPr marL="0" indent="0" algn="l" defTabSz="457200" rtl="0" eaLnBrk="1" latinLnBrk="0" hangingPunct="1">
        <a:lnSpc>
          <a:spcPct val="90000"/>
        </a:lnSpc>
        <a:spcBef>
          <a:spcPct val="20000"/>
        </a:spcBef>
        <a:spcAft>
          <a:spcPts val="600"/>
        </a:spcAft>
        <a:buClr>
          <a:schemeClr val="tx2"/>
        </a:buClr>
        <a:buSzPct val="100000"/>
        <a:buFont typeface="Calibri" pitchFamily="34" charset="0"/>
        <a:buNone/>
        <a:defRPr sz="2000" kern="1200">
          <a:solidFill>
            <a:srgbClr val="01458C"/>
          </a:solidFill>
          <a:latin typeface="Calibri"/>
          <a:ea typeface="+mn-ea"/>
          <a:cs typeface="Calibri"/>
        </a:defRPr>
      </a:lvl1pPr>
      <a:lvl2pPr marL="114300" indent="-114300" algn="l" defTabSz="457200" rtl="0" eaLnBrk="1" latinLnBrk="0" hangingPunct="1">
        <a:spcBef>
          <a:spcPct val="20000"/>
        </a:spcBef>
        <a:spcAft>
          <a:spcPts val="600"/>
        </a:spcAft>
        <a:buClr>
          <a:schemeClr val="bg2"/>
        </a:buClr>
        <a:buSzPct val="90000"/>
        <a:buFont typeface="Wingdings" charset="2"/>
        <a:buChar char="§"/>
        <a:tabLst>
          <a:tab pos="114300" algn="l"/>
        </a:tabLst>
        <a:defRPr sz="1600" kern="1200">
          <a:solidFill>
            <a:srgbClr val="766D66"/>
          </a:solidFill>
          <a:latin typeface="Calibri"/>
          <a:ea typeface="+mn-ea"/>
          <a:cs typeface="Calibri"/>
        </a:defRPr>
      </a:lvl2pPr>
      <a:lvl3pPr marL="342900" indent="-1143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100000"/>
        <a:buFont typeface="Lucida Grande"/>
        <a:buChar char="»"/>
        <a:defRPr sz="1400" kern="1200">
          <a:solidFill>
            <a:srgbClr val="766D66"/>
          </a:solidFill>
          <a:latin typeface="Calibri"/>
          <a:ea typeface="+mn-ea"/>
          <a:cs typeface="Calibri"/>
        </a:defRPr>
      </a:lvl3pPr>
      <a:lvl4pPr marL="514350" indent="-114300" algn="l" defTabSz="457200" rtl="0" eaLnBrk="1" latinLnBrk="0" hangingPunct="1">
        <a:spcBef>
          <a:spcPct val="20000"/>
        </a:spcBef>
        <a:spcAft>
          <a:spcPts val="600"/>
        </a:spcAft>
        <a:buClr>
          <a:srgbClr val="808080"/>
        </a:buClr>
        <a:buSzPct val="100000"/>
        <a:buFont typeface="Arial"/>
        <a:buChar char="•"/>
        <a:defRPr sz="1400" kern="1200">
          <a:solidFill>
            <a:srgbClr val="766D66"/>
          </a:solidFill>
          <a:latin typeface="Calibri"/>
          <a:ea typeface="+mn-ea"/>
          <a:cs typeface="Calibri"/>
        </a:defRPr>
      </a:lvl4pPr>
      <a:lvl5pPr marL="1082675" indent="-165100" algn="l" defTabSz="457200" rtl="0" eaLnBrk="1" latinLnBrk="0" hangingPunct="1">
        <a:spcBef>
          <a:spcPct val="20000"/>
        </a:spcBef>
        <a:spcAft>
          <a:spcPts val="600"/>
        </a:spcAft>
        <a:buSzPct val="60000"/>
        <a:buFont typeface="Lucida Grande"/>
        <a:buChar char="&gt;"/>
        <a:defRPr sz="1200" kern="1200">
          <a:solidFill>
            <a:srgbClr val="766D66"/>
          </a:solidFill>
          <a:latin typeface="Calibri"/>
          <a:ea typeface="+mn-ea"/>
          <a:cs typeface="Calibr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155448" y="155448"/>
            <a:ext cx="8839199" cy="6553199"/>
          </a:xfrm>
          <a:prstGeom prst="rect">
            <a:avLst/>
          </a:prstGeom>
          <a:noFill/>
          <a:ln w="317500" cmpd="sng">
            <a:solidFill>
              <a:schemeClr val="bg1"/>
            </a:solidFill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1"/>
                </a:solidFill>
                <a:miter lim="800000"/>
              </a:ln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205" y="0"/>
            <a:ext cx="718457" cy="71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3747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trategyand.pwc.com/media/uploads/Strategyand-Transformative-Hospital-Supply-Chain.pdf" TargetMode="Externa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trategyand.pwc.com/media/uploads/Strategyand-Transformative-Hospital-Supply-Chain.pdf" TargetMode="Externa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rategyand.pwc.com/media/uploads/Strategyand-Transformative-Hospital-Supply-Chain.pdf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gif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wmv"/><Relationship Id="rId2" Type="http://schemas.microsoft.com/office/2007/relationships/media" Target="../media/media1.wmv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cms.gov/Newsroom/MediaReleaseDatabase/Fact-sheets/2015-Fact-sheets-items/2015-01-26-3.html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ms.gov/Newsroom/MediaReleaseDatabase/Fact-sheets/2015-Fact-sheets-items/2015-01-26-3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ms.gov/Newsroom/MediaReleaseDatabase/Fact-sheets/2015-Fact-sheets-items/2015-01-26-3.html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ms.gov/Newsroom/MediaReleaseDatabase/Fact-sheets/2015-Fact-sheets-items/2015-01-26-3.html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hyperlink" Target="http://www.ncbi.nlm.nih.gov/pmc/articles/PMC2810192/" TargetMode="External"/><Relationship Id="rId4" Type="http://schemas.openxmlformats.org/officeDocument/2006/relationships/hyperlink" Target="http://www.cdc.gov/media/releases/2015/p0225-clostridium-difficile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trategyand.pwc.com/media/uploads/Strategyand-Transformative-Hospital-Supply-Chain.pdf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090" y="3481956"/>
            <a:ext cx="7322960" cy="97574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Drivers of Change: </a:t>
            </a:r>
            <a:br>
              <a:rPr lang="en-US" dirty="0" smtClean="0"/>
            </a:br>
            <a:r>
              <a:rPr lang="en-US" sz="3100" dirty="0" smtClean="0"/>
              <a:t>New World Order for Supply Chain &amp; Clinical Services</a:t>
            </a:r>
            <a:endParaRPr lang="en-US" sz="31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37457" y="5740164"/>
            <a:ext cx="8541431" cy="461962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/>
              <a:t>Martie L. Moore, RN, MAOM, CPHQ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/>
              <a:t>Chief Nursing Officer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 smtClean="0"/>
              <a:t>Medline Industries, Inc.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13049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682400" y="1360721"/>
            <a:ext cx="4943700" cy="4420960"/>
          </a:xfrm>
          <a:custGeom>
            <a:avLst/>
            <a:gdLst/>
            <a:ahLst/>
            <a:cxnLst/>
            <a:rect l="l" t="t" r="r" b="b"/>
            <a:pathLst>
              <a:path w="4943700" h="4420960">
                <a:moveTo>
                  <a:pt x="0" y="0"/>
                </a:moveTo>
                <a:lnTo>
                  <a:pt x="2645226" y="0"/>
                </a:lnTo>
                <a:lnTo>
                  <a:pt x="2645226" y="366479"/>
                </a:lnTo>
                <a:lnTo>
                  <a:pt x="4289650" y="366479"/>
                </a:lnTo>
                <a:lnTo>
                  <a:pt x="4943700" y="1020529"/>
                </a:lnTo>
                <a:lnTo>
                  <a:pt x="4289650" y="1674579"/>
                </a:lnTo>
                <a:lnTo>
                  <a:pt x="2645226" y="1674579"/>
                </a:lnTo>
                <a:lnTo>
                  <a:pt x="2645226" y="3698417"/>
                </a:lnTo>
                <a:lnTo>
                  <a:pt x="1322613" y="4420960"/>
                </a:lnTo>
                <a:lnTo>
                  <a:pt x="0" y="3698417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Lens of the Team: </a:t>
            </a:r>
            <a:r>
              <a:rPr lang="en-US" dirty="0" smtClean="0"/>
              <a:t>Pressure Ulcers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8D23024-0CD2-DE47-BF7C-91EDB09AD88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DRIVERS OF </a:t>
            </a:r>
            <a:r>
              <a:rPr lang="en-US" dirty="0" smtClean="0"/>
              <a:t>CHANGE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64230" y="6320187"/>
            <a:ext cx="66368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Source: </a:t>
            </a:r>
            <a:r>
              <a:rPr lang="en-US" sz="1000" dirty="0">
                <a:hlinkClick r:id="rId2"/>
              </a:rPr>
              <a:t>http://</a:t>
            </a:r>
            <a:r>
              <a:rPr lang="en-US" sz="1000" dirty="0" smtClean="0">
                <a:hlinkClick r:id="rId2"/>
              </a:rPr>
              <a:t>www.strategyand.pwc.com/media/uploads/Strategyand-Transformative-Hospital-Supply-Chain.pdf</a:t>
            </a:r>
            <a:r>
              <a:rPr lang="en-US" sz="1000" dirty="0" smtClean="0"/>
              <a:t> </a:t>
            </a:r>
            <a:endParaRPr lang="en-US" sz="1000" dirty="0"/>
          </a:p>
        </p:txBody>
      </p:sp>
      <p:sp>
        <p:nvSpPr>
          <p:cNvPr id="43" name="Pentagon 42"/>
          <p:cNvSpPr/>
          <p:nvPr/>
        </p:nvSpPr>
        <p:spPr>
          <a:xfrm rot="5400000">
            <a:off x="4868297" y="2248588"/>
            <a:ext cx="4420960" cy="2645226"/>
          </a:xfrm>
          <a:prstGeom prst="homePlate">
            <a:avLst>
              <a:gd name="adj" fmla="val 27315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Chevron 54"/>
          <p:cNvSpPr/>
          <p:nvPr/>
        </p:nvSpPr>
        <p:spPr>
          <a:xfrm>
            <a:off x="5346700" y="1382485"/>
            <a:ext cx="3255962" cy="326572"/>
          </a:xfrm>
          <a:prstGeom prst="chevron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Clinical Foundation Model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704795" y="1741714"/>
            <a:ext cx="27479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accent3"/>
                </a:solidFill>
              </a:rPr>
              <a:t>Sees supplies as a by-product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accent3"/>
                </a:solidFill>
              </a:rPr>
              <a:t>Limited focus on efficiency and productivity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accent3"/>
                </a:solidFill>
              </a:rPr>
              <a:t>Outcomes seen as a nursing issue</a:t>
            </a:r>
            <a:endParaRPr lang="en-US" sz="1600" dirty="0">
              <a:solidFill>
                <a:schemeClr val="accent3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760584" y="5606144"/>
            <a:ext cx="2636385" cy="27214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4"/>
                </a:solidFill>
              </a:rPr>
              <a:t>Focus on Operations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22" name="Chevron 21"/>
          <p:cNvSpPr/>
          <p:nvPr/>
        </p:nvSpPr>
        <p:spPr>
          <a:xfrm>
            <a:off x="524555" y="1382485"/>
            <a:ext cx="3004457" cy="326572"/>
          </a:xfrm>
          <a:prstGeom prst="chevron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Foundation Model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0713" y="1741714"/>
            <a:ext cx="27479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17475">
              <a:buFont typeface="Wingdings" panose="05000000000000000000" pitchFamily="2" charset="2"/>
              <a:buChar char="§"/>
            </a:pPr>
            <a:r>
              <a:rPr lang="en-US" sz="1000" dirty="0" smtClean="0">
                <a:solidFill>
                  <a:schemeClr val="accent3"/>
                </a:solidFill>
              </a:rPr>
              <a:t>Departmental approach</a:t>
            </a:r>
          </a:p>
          <a:p>
            <a:pPr marL="171450" indent="-117475">
              <a:buFont typeface="Wingdings" panose="05000000000000000000" pitchFamily="2" charset="2"/>
              <a:buChar char="§"/>
            </a:pPr>
            <a:r>
              <a:rPr lang="en-US" sz="1000" dirty="0" smtClean="0">
                <a:solidFill>
                  <a:schemeClr val="accent3"/>
                </a:solidFill>
              </a:rPr>
              <a:t>View supply chain as a pipeline for products and services</a:t>
            </a:r>
          </a:p>
          <a:p>
            <a:pPr marL="171450" indent="-117475">
              <a:buFont typeface="Wingdings" panose="05000000000000000000" pitchFamily="2" charset="2"/>
              <a:buChar char="§"/>
            </a:pPr>
            <a:r>
              <a:rPr lang="en-US" sz="1000" dirty="0" smtClean="0">
                <a:solidFill>
                  <a:schemeClr val="accent3"/>
                </a:solidFill>
              </a:rPr>
              <a:t>Aim to supply the hospital with required materials</a:t>
            </a:r>
          </a:p>
          <a:p>
            <a:pPr marL="171450" indent="-117475">
              <a:buFont typeface="Wingdings" panose="05000000000000000000" pitchFamily="2" charset="2"/>
              <a:buChar char="§"/>
            </a:pPr>
            <a:r>
              <a:rPr lang="en-US" sz="1000" dirty="0" smtClean="0">
                <a:solidFill>
                  <a:schemeClr val="accent3"/>
                </a:solidFill>
              </a:rPr>
              <a:t>Limited focus on efficiency and productivity</a:t>
            </a:r>
          </a:p>
          <a:p>
            <a:pPr marL="171450" indent="-117475">
              <a:buFont typeface="Wingdings" panose="05000000000000000000" pitchFamily="2" charset="2"/>
              <a:buChar char="§"/>
            </a:pPr>
            <a:r>
              <a:rPr lang="en-US" sz="1000" b="1" dirty="0" smtClean="0">
                <a:solidFill>
                  <a:schemeClr val="accent3"/>
                </a:solidFill>
              </a:rPr>
              <a:t>Focus</a:t>
            </a:r>
            <a:r>
              <a:rPr lang="en-US" sz="1000" dirty="0" smtClean="0">
                <a:solidFill>
                  <a:schemeClr val="accent3"/>
                </a:solidFill>
              </a:rPr>
              <a:t>: Operations</a:t>
            </a:r>
            <a:endParaRPr lang="en-US" sz="1000" dirty="0">
              <a:solidFill>
                <a:schemeClr val="accent3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76502" y="5479144"/>
            <a:ext cx="2636385" cy="27214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accent4"/>
                </a:solidFill>
              </a:rPr>
              <a:t>Focus on ensuring the hospital can run</a:t>
            </a:r>
            <a:endParaRPr lang="en-US" sz="1100" b="1" dirty="0">
              <a:solidFill>
                <a:schemeClr val="accent4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81491" y="3015344"/>
            <a:ext cx="2636385" cy="27214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</a:rPr>
              <a:t>Get Supplies In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81491" y="3331029"/>
            <a:ext cx="2636385" cy="31387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smtClean="0">
                <a:solidFill>
                  <a:schemeClr val="bg1"/>
                </a:solidFill>
              </a:rPr>
              <a:t>Lowest product price paid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81491" y="3669166"/>
            <a:ext cx="2636385" cy="31387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smtClean="0">
                <a:solidFill>
                  <a:schemeClr val="bg1"/>
                </a:solidFill>
              </a:rPr>
              <a:t>Reduced stock-outs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27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682400" y="1360721"/>
            <a:ext cx="4943700" cy="4420960"/>
          </a:xfrm>
          <a:custGeom>
            <a:avLst/>
            <a:gdLst/>
            <a:ahLst/>
            <a:cxnLst/>
            <a:rect l="l" t="t" r="r" b="b"/>
            <a:pathLst>
              <a:path w="4943700" h="4420960">
                <a:moveTo>
                  <a:pt x="0" y="0"/>
                </a:moveTo>
                <a:lnTo>
                  <a:pt x="2645226" y="0"/>
                </a:lnTo>
                <a:lnTo>
                  <a:pt x="2645226" y="366479"/>
                </a:lnTo>
                <a:lnTo>
                  <a:pt x="4289650" y="366479"/>
                </a:lnTo>
                <a:lnTo>
                  <a:pt x="4943700" y="1020529"/>
                </a:lnTo>
                <a:lnTo>
                  <a:pt x="4289650" y="1674579"/>
                </a:lnTo>
                <a:lnTo>
                  <a:pt x="2645226" y="1674579"/>
                </a:lnTo>
                <a:lnTo>
                  <a:pt x="2645226" y="3698417"/>
                </a:lnTo>
                <a:lnTo>
                  <a:pt x="1322613" y="4420960"/>
                </a:lnTo>
                <a:lnTo>
                  <a:pt x="0" y="3698417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Lens of the Team: </a:t>
            </a:r>
            <a:r>
              <a:rPr lang="en-US" dirty="0" smtClean="0"/>
              <a:t>Pressure Ulcers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8D23024-0CD2-DE47-BF7C-91EDB09AD884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DRIVERS OF </a:t>
            </a:r>
            <a:r>
              <a:rPr lang="en-US" dirty="0" smtClean="0"/>
              <a:t>CHANGE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64230" y="6320187"/>
            <a:ext cx="66368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Source: </a:t>
            </a:r>
            <a:r>
              <a:rPr lang="en-US" sz="1000" dirty="0">
                <a:hlinkClick r:id="rId2"/>
              </a:rPr>
              <a:t>http://</a:t>
            </a:r>
            <a:r>
              <a:rPr lang="en-US" sz="1000" dirty="0" smtClean="0">
                <a:hlinkClick r:id="rId2"/>
              </a:rPr>
              <a:t>www.strategyand.pwc.com/media/uploads/Strategyand-Transformative-Hospital-Supply-Chain.pdf</a:t>
            </a:r>
            <a:r>
              <a:rPr lang="en-US" sz="1000" dirty="0" smtClean="0"/>
              <a:t> </a:t>
            </a:r>
            <a:endParaRPr lang="en-US" sz="1000" dirty="0"/>
          </a:p>
        </p:txBody>
      </p:sp>
      <p:sp>
        <p:nvSpPr>
          <p:cNvPr id="21" name="Chevron 20"/>
          <p:cNvSpPr/>
          <p:nvPr/>
        </p:nvSpPr>
        <p:spPr>
          <a:xfrm>
            <a:off x="524442" y="1382485"/>
            <a:ext cx="3004457" cy="326572"/>
          </a:xfrm>
          <a:prstGeom prst="chevron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Optimization Model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31031" y="1741714"/>
            <a:ext cx="27479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9063" indent="-119063">
              <a:buFont typeface="Wingdings" panose="05000000000000000000" pitchFamily="2" charset="2"/>
              <a:buChar char="§"/>
            </a:pPr>
            <a:r>
              <a:rPr lang="en-US" sz="1000" dirty="0" smtClean="0">
                <a:solidFill>
                  <a:schemeClr val="accent3"/>
                </a:solidFill>
              </a:rPr>
              <a:t>Hospital-wide approach</a:t>
            </a:r>
          </a:p>
          <a:p>
            <a:pPr marL="119063" indent="-119063">
              <a:buFont typeface="Wingdings" panose="05000000000000000000" pitchFamily="2" charset="2"/>
              <a:buChar char="§"/>
            </a:pPr>
            <a:r>
              <a:rPr lang="en-US" sz="1000" dirty="0" smtClean="0">
                <a:solidFill>
                  <a:schemeClr val="accent3"/>
                </a:solidFill>
              </a:rPr>
              <a:t>Utilize outsourcing, spend analysis, and standardization to support procurement</a:t>
            </a:r>
          </a:p>
          <a:p>
            <a:pPr marL="119063" indent="-119063">
              <a:buFont typeface="Wingdings" panose="05000000000000000000" pitchFamily="2" charset="2"/>
              <a:buChar char="§"/>
            </a:pPr>
            <a:r>
              <a:rPr lang="en-US" sz="1000" dirty="0" smtClean="0">
                <a:solidFill>
                  <a:schemeClr val="accent3"/>
                </a:solidFill>
              </a:rPr>
              <a:t>Characterized by close collaboration between health and non-health professionals</a:t>
            </a:r>
          </a:p>
          <a:p>
            <a:pPr marL="119063" indent="-119063">
              <a:buFont typeface="Wingdings" panose="05000000000000000000" pitchFamily="2" charset="2"/>
              <a:buChar char="§"/>
            </a:pPr>
            <a:r>
              <a:rPr lang="en-US" sz="1000" b="1" dirty="0" smtClean="0">
                <a:solidFill>
                  <a:schemeClr val="accent3"/>
                </a:solidFill>
              </a:rPr>
              <a:t>Focus</a:t>
            </a:r>
            <a:r>
              <a:rPr lang="en-US" sz="1000" dirty="0" smtClean="0">
                <a:solidFill>
                  <a:schemeClr val="accent3"/>
                </a:solidFill>
              </a:rPr>
              <a:t>: Cost and Efficiency</a:t>
            </a:r>
            <a:endParaRPr lang="en-US" sz="1000" dirty="0">
              <a:solidFill>
                <a:schemeClr val="accent3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86820" y="5606144"/>
            <a:ext cx="2636385" cy="27214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b="1" dirty="0" smtClean="0">
                <a:solidFill>
                  <a:schemeClr val="accent4"/>
                </a:solidFill>
              </a:rPr>
              <a:t>Aim to reduce spending on products and improve efficiency to realize reductions in operational costs</a:t>
            </a:r>
            <a:endParaRPr lang="en-US" sz="1100" b="1" dirty="0">
              <a:solidFill>
                <a:schemeClr val="accent4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91809" y="3015344"/>
            <a:ext cx="2636385" cy="27214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</a:rPr>
              <a:t>Reduce Costs and Improve Efficiency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91809" y="3331029"/>
            <a:ext cx="2636385" cy="31387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smtClean="0">
                <a:solidFill>
                  <a:schemeClr val="bg1"/>
                </a:solidFill>
              </a:rPr>
              <a:t>Realized operating cost saving targets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91809" y="3669166"/>
            <a:ext cx="2636385" cy="31387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smtClean="0">
                <a:solidFill>
                  <a:schemeClr val="bg1"/>
                </a:solidFill>
              </a:rPr>
              <a:t>Reduced inventory carrying costs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91809" y="4007303"/>
            <a:ext cx="2636385" cy="31387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smtClean="0">
                <a:solidFill>
                  <a:schemeClr val="bg1"/>
                </a:solidFill>
              </a:rPr>
              <a:t>Standardized tools, processes, and systems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91809" y="4345441"/>
            <a:ext cx="2636385" cy="31387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smtClean="0">
                <a:solidFill>
                  <a:schemeClr val="bg1"/>
                </a:solidFill>
              </a:rPr>
              <a:t>Reduced lead time and stock-out risks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691809" y="4683579"/>
            <a:ext cx="2636385" cy="31387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smtClean="0">
                <a:solidFill>
                  <a:schemeClr val="bg1"/>
                </a:solidFill>
              </a:rPr>
              <a:t>Reduced procurement errors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43" name="Pentagon 42"/>
          <p:cNvSpPr/>
          <p:nvPr/>
        </p:nvSpPr>
        <p:spPr>
          <a:xfrm rot="5400000">
            <a:off x="4831670" y="2193251"/>
            <a:ext cx="4420960" cy="2755900"/>
          </a:xfrm>
          <a:prstGeom prst="homePlate">
            <a:avLst>
              <a:gd name="adj" fmla="val 27315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Chevron 54"/>
          <p:cNvSpPr/>
          <p:nvPr/>
        </p:nvSpPr>
        <p:spPr>
          <a:xfrm>
            <a:off x="5080681" y="1382485"/>
            <a:ext cx="3556908" cy="326572"/>
          </a:xfrm>
          <a:prstGeom prst="chevron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Clinical Team Optimization Model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653995" y="1741714"/>
            <a:ext cx="27479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accent3"/>
                </a:solidFill>
              </a:rPr>
              <a:t>Hospital-wide approach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600" dirty="0" smtClean="0">
                <a:solidFill>
                  <a:schemeClr val="accent3"/>
                </a:solidFill>
              </a:rPr>
              <a:t>Utilizing nursing data to provide analytics for improvement and outcomes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600" dirty="0" err="1" smtClean="0">
                <a:solidFill>
                  <a:schemeClr val="accent3"/>
                </a:solidFill>
              </a:rPr>
              <a:t>Interdiscipline</a:t>
            </a:r>
            <a:r>
              <a:rPr lang="en-US" sz="1600" dirty="0" smtClean="0">
                <a:solidFill>
                  <a:schemeClr val="accent3"/>
                </a:solidFill>
              </a:rPr>
              <a:t> is a nomenclature</a:t>
            </a:r>
            <a:endParaRPr lang="en-US" sz="1600" dirty="0">
              <a:solidFill>
                <a:schemeClr val="accent3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735184" y="5606144"/>
            <a:ext cx="2636385" cy="27214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4"/>
                </a:solidFill>
              </a:rPr>
              <a:t>Focus on Outcomes</a:t>
            </a:r>
            <a:endParaRPr lang="en-US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96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E2E2E2">
                  <a:alpha val="24314"/>
                </a:srgbClr>
              </a:clrFrom>
              <a:clrTo>
                <a:srgbClr val="E2E2E2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074"/>
          <a:stretch/>
        </p:blipFill>
        <p:spPr>
          <a:xfrm>
            <a:off x="0" y="4490697"/>
            <a:ext cx="8826841" cy="181485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0050" y="4619625"/>
            <a:ext cx="8334375" cy="17145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Lens of the Team: Skin Health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8D23024-0CD2-DE47-BF7C-91EDB09AD884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en-US" dirty="0"/>
              <a:t>DRIVERS OF CHANGE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64230" y="6358287"/>
            <a:ext cx="66368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Source: </a:t>
            </a:r>
            <a:r>
              <a:rPr lang="en-US" sz="1000" dirty="0">
                <a:hlinkClick r:id="rId3"/>
              </a:rPr>
              <a:t>http://</a:t>
            </a:r>
            <a:r>
              <a:rPr lang="en-US" sz="1000" dirty="0" smtClean="0">
                <a:hlinkClick r:id="rId3"/>
              </a:rPr>
              <a:t>www.strategyand.pwc.com/media/uploads/Strategyand-Transformative-Hospital-Supply-Chain.pdf</a:t>
            </a:r>
            <a:r>
              <a:rPr lang="en-US" sz="1000" dirty="0" smtClean="0"/>
              <a:t> </a:t>
            </a:r>
            <a:endParaRPr lang="en-US" sz="1000" dirty="0"/>
          </a:p>
        </p:txBody>
      </p:sp>
      <p:sp>
        <p:nvSpPr>
          <p:cNvPr id="9" name="Pentagon 8"/>
          <p:cNvSpPr/>
          <p:nvPr/>
        </p:nvSpPr>
        <p:spPr>
          <a:xfrm rot="5400000">
            <a:off x="2663542" y="576778"/>
            <a:ext cx="4420960" cy="5988841"/>
          </a:xfrm>
          <a:custGeom>
            <a:avLst/>
            <a:gdLst/>
            <a:ahLst/>
            <a:cxnLst/>
            <a:rect l="l" t="t" r="r" b="b"/>
            <a:pathLst>
              <a:path w="4420960" h="5988841">
                <a:moveTo>
                  <a:pt x="0" y="4639919"/>
                </a:moveTo>
                <a:lnTo>
                  <a:pt x="0" y="1994692"/>
                </a:lnTo>
                <a:lnTo>
                  <a:pt x="610956" y="1994692"/>
                </a:lnTo>
                <a:lnTo>
                  <a:pt x="610956" y="793"/>
                </a:lnTo>
                <a:lnTo>
                  <a:pt x="1210237" y="793"/>
                </a:lnTo>
                <a:lnTo>
                  <a:pt x="1210237" y="0"/>
                </a:lnTo>
                <a:lnTo>
                  <a:pt x="1797613" y="0"/>
                </a:lnTo>
                <a:lnTo>
                  <a:pt x="2326250" y="528638"/>
                </a:lnTo>
                <a:lnTo>
                  <a:pt x="1797613" y="1057275"/>
                </a:lnTo>
                <a:lnTo>
                  <a:pt x="1649181" y="1057275"/>
                </a:lnTo>
                <a:lnTo>
                  <a:pt x="1649181" y="1994692"/>
                </a:lnTo>
                <a:lnTo>
                  <a:pt x="3698417" y="1994692"/>
                </a:lnTo>
                <a:lnTo>
                  <a:pt x="4420960" y="3317305"/>
                </a:lnTo>
                <a:lnTo>
                  <a:pt x="3698417" y="4639919"/>
                </a:lnTo>
                <a:lnTo>
                  <a:pt x="1658706" y="4639919"/>
                </a:lnTo>
                <a:lnTo>
                  <a:pt x="1658706" y="5464966"/>
                </a:lnTo>
                <a:lnTo>
                  <a:pt x="1134831" y="5988841"/>
                </a:lnTo>
                <a:lnTo>
                  <a:pt x="610956" y="5464966"/>
                </a:lnTo>
                <a:lnTo>
                  <a:pt x="610956" y="4639919"/>
                </a:ln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hevron 12"/>
          <p:cNvSpPr/>
          <p:nvPr/>
        </p:nvSpPr>
        <p:spPr>
          <a:xfrm>
            <a:off x="3080884" y="1382485"/>
            <a:ext cx="3004457" cy="326572"/>
          </a:xfrm>
          <a:prstGeom prst="chevron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Transformation Model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72505" y="1741714"/>
            <a:ext cx="27479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9063" indent="-119063">
              <a:buFont typeface="Wingdings" panose="05000000000000000000" pitchFamily="2" charset="2"/>
              <a:buChar char="§"/>
            </a:pPr>
            <a:r>
              <a:rPr lang="en-US" sz="1000" dirty="0" smtClean="0">
                <a:solidFill>
                  <a:schemeClr val="accent3"/>
                </a:solidFill>
              </a:rPr>
              <a:t>Patient-centric approach</a:t>
            </a:r>
          </a:p>
          <a:p>
            <a:pPr marL="119063" indent="-119063">
              <a:buFont typeface="Wingdings" panose="05000000000000000000" pitchFamily="2" charset="2"/>
              <a:buChar char="§"/>
            </a:pPr>
            <a:r>
              <a:rPr lang="en-US" sz="1000" dirty="0" smtClean="0">
                <a:solidFill>
                  <a:schemeClr val="accent3"/>
                </a:solidFill>
              </a:rPr>
              <a:t>Implement lean materials management</a:t>
            </a:r>
          </a:p>
          <a:p>
            <a:pPr marL="119063" indent="-119063">
              <a:buFont typeface="Wingdings" panose="05000000000000000000" pitchFamily="2" charset="2"/>
              <a:buChar char="§"/>
            </a:pPr>
            <a:r>
              <a:rPr lang="en-US" sz="1000" dirty="0" smtClean="0">
                <a:solidFill>
                  <a:schemeClr val="accent3"/>
                </a:solidFill>
              </a:rPr>
              <a:t>Judge products based on their contribution to organizational and clinical goals</a:t>
            </a:r>
          </a:p>
          <a:p>
            <a:pPr marL="119063" indent="-119063">
              <a:buFont typeface="Wingdings" panose="05000000000000000000" pitchFamily="2" charset="2"/>
              <a:buChar char="§"/>
            </a:pPr>
            <a:r>
              <a:rPr lang="en-US" sz="1000" dirty="0" smtClean="0">
                <a:solidFill>
                  <a:schemeClr val="accent3"/>
                </a:solidFill>
              </a:rPr>
              <a:t>Incorporate improvements in clinical protocols in SCM decision making</a:t>
            </a:r>
          </a:p>
          <a:p>
            <a:pPr marL="119063" indent="-119063">
              <a:buFont typeface="Wingdings" panose="05000000000000000000" pitchFamily="2" charset="2"/>
              <a:buChar char="§"/>
            </a:pPr>
            <a:r>
              <a:rPr lang="en-US" sz="1000" b="1" dirty="0" smtClean="0">
                <a:solidFill>
                  <a:schemeClr val="accent3"/>
                </a:solidFill>
              </a:rPr>
              <a:t>Focus</a:t>
            </a:r>
            <a:r>
              <a:rPr lang="en-US" sz="1000" dirty="0" smtClean="0">
                <a:solidFill>
                  <a:schemeClr val="accent3"/>
                </a:solidFill>
              </a:rPr>
              <a:t>: Cost, Efficiency, and Quality Clinical Outcomes</a:t>
            </a:r>
            <a:endParaRPr lang="en-US" sz="1000" dirty="0">
              <a:solidFill>
                <a:schemeClr val="accent3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33283" y="3015344"/>
            <a:ext cx="2636385" cy="27214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</a:rPr>
              <a:t>Increase Value by Elevating Quality of Care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233283" y="3331029"/>
            <a:ext cx="2636385" cy="31387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smtClean="0">
                <a:solidFill>
                  <a:schemeClr val="bg1"/>
                </a:solidFill>
              </a:rPr>
              <a:t>Optimized operational costs with a total cost of ownership focus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233283" y="3669166"/>
            <a:ext cx="2636385" cy="31387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smtClean="0">
                <a:solidFill>
                  <a:schemeClr val="bg1"/>
                </a:solidFill>
              </a:rPr>
              <a:t>Systems integrated to reduce medical errors and improve safety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233283" y="4007303"/>
            <a:ext cx="2636385" cy="31387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smtClean="0">
                <a:solidFill>
                  <a:schemeClr val="bg1"/>
                </a:solidFill>
              </a:rPr>
              <a:t>Operational procurement processes and systems streamlined and automated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233283" y="4345441"/>
            <a:ext cx="2636385" cy="31387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smtClean="0">
                <a:solidFill>
                  <a:schemeClr val="bg1"/>
                </a:solidFill>
              </a:rPr>
              <a:t>Increased compliance with contracts to reduce organizational purchasing risk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233283" y="4683579"/>
            <a:ext cx="2636385" cy="31387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smtClean="0">
                <a:solidFill>
                  <a:schemeClr val="bg1"/>
                </a:solidFill>
              </a:rPr>
              <a:t>Improved clinical outcomes and patient safety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252333" y="5091794"/>
            <a:ext cx="2636385" cy="27214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b="1" dirty="0" smtClean="0">
                <a:solidFill>
                  <a:schemeClr val="accent4"/>
                </a:solidFill>
              </a:rPr>
              <a:t>Balance between cost, efficiency, and ensuring positive patient outcomes</a:t>
            </a:r>
            <a:endParaRPr lang="en-US" sz="1100" b="1" dirty="0">
              <a:solidFill>
                <a:schemeClr val="accent4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03212" y="5549900"/>
            <a:ext cx="29352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2"/>
                </a:solidFill>
              </a:rPr>
              <a:t>COMMUNITY</a:t>
            </a:r>
            <a:endParaRPr lang="en-US" sz="2000" dirty="0">
              <a:solidFill>
                <a:schemeClr val="bg2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897826" y="5488285"/>
            <a:ext cx="2682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4"/>
                </a:solidFill>
              </a:rPr>
              <a:t>POST-ACUTE</a:t>
            </a:r>
            <a:endParaRPr lang="en-US" sz="2000" dirty="0">
              <a:solidFill>
                <a:schemeClr val="accent4"/>
              </a:solidFill>
            </a:endParaRPr>
          </a:p>
        </p:txBody>
      </p:sp>
      <p:sp>
        <p:nvSpPr>
          <p:cNvPr id="46" name="Left-Right Arrow 45"/>
          <p:cNvSpPr/>
          <p:nvPr/>
        </p:nvSpPr>
        <p:spPr>
          <a:xfrm>
            <a:off x="723900" y="5995988"/>
            <a:ext cx="7747000" cy="431800"/>
          </a:xfrm>
          <a:prstGeom prst="leftRightArrow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Across the Continuum of Care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6725" y="2105025"/>
            <a:ext cx="22860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</a:rPr>
              <a:t>New Models</a:t>
            </a:r>
          </a:p>
          <a:p>
            <a:pPr marL="347663" indent="-176213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tx2"/>
                </a:solidFill>
              </a:rPr>
              <a:t>Medical Home Models</a:t>
            </a:r>
          </a:p>
          <a:p>
            <a:pPr marL="347663" indent="-176213">
              <a:buClr>
                <a:schemeClr val="accent3"/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tx2"/>
                </a:solidFill>
              </a:rPr>
              <a:t>Population Health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857875" y="2276475"/>
            <a:ext cx="201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2"/>
                </a:solidFill>
              </a:rPr>
              <a:t>Analytics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334125" y="3609975"/>
            <a:ext cx="201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2"/>
                </a:solidFill>
              </a:rPr>
              <a:t>Decision Support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241807" y="5589885"/>
            <a:ext cx="2682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6"/>
                </a:solidFill>
              </a:rPr>
              <a:t>ACUTE</a:t>
            </a:r>
            <a:endParaRPr lang="en-US" sz="2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90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Supply Chain &amp; Clinical Services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28D23024-0CD2-DE47-BF7C-91EDB09AD884}" type="slidenum">
              <a:rPr lang="en-US" smtClean="0"/>
              <a:pPr algn="l"/>
              <a:t>13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DRIVERS OF </a:t>
            </a:r>
            <a:r>
              <a:rPr lang="en-US" dirty="0" smtClean="0"/>
              <a:t>CHANGE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0" y="1485900"/>
            <a:ext cx="8826841" cy="4762006"/>
            <a:chOff x="0" y="1803400"/>
            <a:chExt cx="8826841" cy="476200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2E2E2">
                    <a:alpha val="24314"/>
                  </a:srgbClr>
                </a:clrFrom>
                <a:clrTo>
                  <a:srgbClr val="E2E2E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903072"/>
              <a:ext cx="8826841" cy="4662334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4254500" y="1803400"/>
              <a:ext cx="1643326" cy="6477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508000" y="1714500"/>
            <a:ext cx="8178800" cy="46101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41" y="1570252"/>
            <a:ext cx="8783418" cy="4639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Left-Right Arrow 14"/>
          <p:cNvSpPr/>
          <p:nvPr/>
        </p:nvSpPr>
        <p:spPr>
          <a:xfrm>
            <a:off x="723900" y="5892800"/>
            <a:ext cx="7747000" cy="431800"/>
          </a:xfrm>
          <a:prstGeom prst="leftRightArrow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Population Health Management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092200" y="3378200"/>
            <a:ext cx="2844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COMMUNITY</a:t>
            </a:r>
            <a:endParaRPr lang="en-US" sz="20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97826" y="2916535"/>
            <a:ext cx="2682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POST-ACUTE</a:t>
            </a:r>
            <a:endParaRPr lang="en-US" sz="2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Strategies must be integrated across continuum of care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77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Disruptors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8D23024-0CD2-DE47-BF7C-91EDB09AD884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DRIVERS OF </a:t>
            </a:r>
            <a:r>
              <a:rPr lang="en-US" dirty="0" smtClean="0"/>
              <a:t>CHANGE</a:t>
            </a:r>
            <a:endParaRPr lang="en-US" dirty="0"/>
          </a:p>
        </p:txBody>
      </p:sp>
      <p:sp>
        <p:nvSpPr>
          <p:cNvPr id="5" name="AutoShape 2" descr="http://one-europe.info/user/files/OneEurope/20131121215720_63224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4"/>
          <a:stretch/>
        </p:blipFill>
        <p:spPr bwMode="auto">
          <a:xfrm>
            <a:off x="460375" y="1562997"/>
            <a:ext cx="8234694" cy="3916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21590" y="5652985"/>
            <a:ext cx="5592726" cy="738664"/>
          </a:xfrm>
          <a:prstGeom prst="rect">
            <a:avLst/>
          </a:prstGeom>
        </p:spPr>
        <p:txBody>
          <a:bodyPr vert="horz" wrap="none" lIns="91440" tIns="0" rIns="0" bIns="0" rtlCol="0" anchor="b" anchorCtr="0">
            <a:noAutofit/>
          </a:bodyPr>
          <a:lstStyle>
            <a:lvl1pPr>
              <a:spcBef>
                <a:spcPct val="0"/>
              </a:spcBef>
              <a:buNone/>
              <a:defRPr sz="4200" b="1" i="1" cap="all" spc="-130" baseline="0">
                <a:solidFill>
                  <a:schemeClr val="bg2"/>
                </a:solidFill>
                <a:latin typeface="Calibri"/>
                <a:ea typeface="+mj-ea"/>
                <a:cs typeface="Calibri"/>
              </a:defRPr>
            </a:lvl1pPr>
          </a:lstStyle>
          <a:p>
            <a:pPr algn="r"/>
            <a:r>
              <a:rPr lang="en-US" sz="5400" dirty="0"/>
              <a:t>…or are they?</a:t>
            </a:r>
          </a:p>
        </p:txBody>
      </p:sp>
    </p:spTree>
    <p:extLst>
      <p:ext uri="{BB962C8B-B14F-4D97-AF65-F5344CB8AC3E}">
        <p14:creationId xmlns:p14="http://schemas.microsoft.com/office/powerpoint/2010/main" val="25574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6664135" y="2542722"/>
            <a:ext cx="1938528" cy="3523343"/>
          </a:xfrm>
          <a:prstGeom prst="rect">
            <a:avLst/>
          </a:prstGeom>
          <a:solidFill>
            <a:schemeClr val="accent4"/>
          </a:solidFill>
          <a:ln w="12700" cmpd="sng">
            <a:solidFill>
              <a:schemeClr val="bg1"/>
            </a:solidFill>
          </a:ln>
          <a:effectLst>
            <a:outerShdw blurRad="25400" dist="38100" dir="2700000" algn="tl" rotWithShape="0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bIns="91440" rtlCol="0" anchor="ctr" anchorCtr="0"/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Care Coordination and Integration with Health Systems and PCPs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000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661150" y="4310743"/>
            <a:ext cx="1941513" cy="17741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Retail Health Care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8D23024-0CD2-DE47-BF7C-91EDB09AD884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mtClean="0"/>
              <a:t>CVS Minute Clinic Strategic Pillars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DRIVERS OF </a:t>
            </a:r>
            <a:r>
              <a:rPr lang="en-US" dirty="0" smtClean="0"/>
              <a:t>CHANGE</a:t>
            </a:r>
            <a:endParaRPr lang="en-US" dirty="0"/>
          </a:p>
        </p:txBody>
      </p:sp>
      <p:sp>
        <p:nvSpPr>
          <p:cNvPr id="12" name="Isosceles Triangle 11"/>
          <p:cNvSpPr/>
          <p:nvPr/>
        </p:nvSpPr>
        <p:spPr>
          <a:xfrm>
            <a:off x="638629" y="1671864"/>
            <a:ext cx="7964034" cy="827315"/>
          </a:xfrm>
          <a:prstGeom prst="triangl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593331" y="2542722"/>
            <a:ext cx="1938528" cy="3523343"/>
          </a:xfrm>
          <a:prstGeom prst="rect">
            <a:avLst/>
          </a:prstGeom>
          <a:solidFill>
            <a:schemeClr val="tx2"/>
          </a:solidFill>
          <a:ln w="12700" cmpd="sng">
            <a:solidFill>
              <a:schemeClr val="bg1"/>
            </a:solidFill>
          </a:ln>
          <a:effectLst>
            <a:outerShdw blurRad="25400" dist="38100" dir="2700000" algn="tl" rotWithShape="0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bIns="91440" rtlCol="0" anchor="ctr" anchorCtr="0"/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20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New Clinical Services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Common chronic diseases, Health &amp; Wellness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endParaRPr lang="en-US" sz="16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en-US" sz="16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en-US" sz="16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0388" y="2542722"/>
            <a:ext cx="1936069" cy="3523343"/>
          </a:xfrm>
          <a:prstGeom prst="rect">
            <a:avLst/>
          </a:prstGeom>
          <a:solidFill>
            <a:schemeClr val="accent3"/>
          </a:solidFill>
          <a:ln w="12700" cmpd="sng">
            <a:solidFill>
              <a:schemeClr val="bg1"/>
            </a:solidFill>
          </a:ln>
          <a:effectLst>
            <a:outerShdw blurRad="25400" dist="38100" dir="2700000" algn="tl" rotWithShape="0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bIns="91440" rtlCol="0" anchor="ctr" anchorCtr="0"/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National Footprint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Provider presence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1600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1600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1600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1400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28733" y="2542722"/>
            <a:ext cx="1938528" cy="3523343"/>
          </a:xfrm>
          <a:prstGeom prst="rect">
            <a:avLst/>
          </a:prstGeom>
          <a:solidFill>
            <a:schemeClr val="bg2"/>
          </a:solidFill>
          <a:ln w="12700" cmpd="sng">
            <a:solidFill>
              <a:schemeClr val="bg1"/>
            </a:solidFill>
          </a:ln>
          <a:effectLst>
            <a:outerShdw blurRad="25400" dist="38100" dir="2700000" algn="tl" rotWithShape="0">
              <a:srgbClr val="000000">
                <a:alpha val="1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bIns="91440" rtlCol="0" anchor="ctr" anchorCtr="0"/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2000" b="1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TeleHealth</a:t>
            </a:r>
            <a:endParaRPr lang="en-US" sz="2000" b="1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16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Reach</a:t>
            </a:r>
          </a:p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en-US" sz="16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en-US" sz="16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en-US" sz="16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en-US" sz="1600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algn="ctr">
              <a:lnSpc>
                <a:spcPct val="80000"/>
              </a:lnSpc>
              <a:spcAft>
                <a:spcPts val="600"/>
              </a:spcAft>
            </a:pPr>
            <a:endParaRPr lang="en-US" sz="2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90550" y="6134099"/>
            <a:ext cx="8012113" cy="376869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259908" y="2656115"/>
            <a:ext cx="537028" cy="5370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3"/>
                </a:solidFill>
              </a:rPr>
              <a:t>1</a:t>
            </a:r>
            <a:endParaRPr lang="en-US" sz="2800" b="1" dirty="0">
              <a:solidFill>
                <a:schemeClr val="accent3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94081" y="2656115"/>
            <a:ext cx="537028" cy="5370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329483" y="2656115"/>
            <a:ext cx="537028" cy="5370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2"/>
                </a:solidFill>
              </a:rPr>
              <a:t>3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364885" y="2656115"/>
            <a:ext cx="537028" cy="5370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4"/>
                </a:solidFill>
              </a:rPr>
              <a:t>4</a:t>
            </a:r>
          </a:p>
        </p:txBody>
      </p:sp>
      <p:pic>
        <p:nvPicPr>
          <p:cNvPr id="1026" name="Picture 2" descr="http://diatribe.org/sites/default/files/minute-clini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33" y="4178300"/>
            <a:ext cx="1929865" cy="80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933556" y="2038119"/>
            <a:ext cx="5299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Supporting Primary Care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33556" y="6077237"/>
            <a:ext cx="5299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National Care Delivery Platform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images.techtimes.com/data/images/full/120143/cv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5" b="3937"/>
          <a:stretch/>
        </p:blipFill>
        <p:spPr bwMode="auto">
          <a:xfrm>
            <a:off x="574336" y="4988381"/>
            <a:ext cx="1929384" cy="106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towedstuff.com/wp-content/uploads/2013/04/MinuteClinic_treats_common_illnesse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3" b="22970"/>
          <a:stretch/>
        </p:blipFill>
        <p:spPr bwMode="auto">
          <a:xfrm>
            <a:off x="2602856" y="4676548"/>
            <a:ext cx="1929384" cy="137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medcitynews.com/wp-content/uploads/clevelandcliniclogo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7" b="17950"/>
          <a:stretch/>
        </p:blipFill>
        <p:spPr bwMode="auto">
          <a:xfrm>
            <a:off x="6673279" y="4323903"/>
            <a:ext cx="1929384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news.emory.edu/stories/2013/09/emory_healthcare_launches_new_brand/thumbs/home_sub1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8" b="18762"/>
          <a:stretch/>
        </p:blipFill>
        <p:spPr bwMode="auto">
          <a:xfrm>
            <a:off x="6673279" y="4731665"/>
            <a:ext cx="1929384" cy="76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sharp.com/media-center/images/Sharp-Bar-Sharp-Sized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22" b="25525"/>
          <a:stretch/>
        </p:blipFill>
        <p:spPr bwMode="auto">
          <a:xfrm>
            <a:off x="6857656" y="5498854"/>
            <a:ext cx="1560630" cy="59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2045253e14zf1be2pd2k25gh.wpengine.netdna-cdn.com/wp-content/uploads/2016/05/New-Report-Reminds-That-Obstacles-for-Telehealth-Persis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877" y="4782553"/>
            <a:ext cx="1929384" cy="1302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49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8D23024-0CD2-DE47-BF7C-91EDB09AD884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DRIVERS OF </a:t>
            </a:r>
            <a:r>
              <a:rPr lang="en-US" dirty="0" smtClean="0"/>
              <a:t>CHANGE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64013" y="318046"/>
            <a:ext cx="4673600" cy="622190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96636" y="2582391"/>
            <a:ext cx="8136164" cy="350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8D8B8D"/>
              </a:buClr>
              <a:buSzPct val="100000"/>
            </a:pPr>
            <a:r>
              <a:rPr lang="en-US" sz="8000" b="1" dirty="0">
                <a:solidFill>
                  <a:srgbClr val="6EB2C8"/>
                </a:solidFill>
              </a:rPr>
              <a:t>Do,</a:t>
            </a:r>
            <a:r>
              <a:rPr lang="en-US" sz="8000" b="1" dirty="0">
                <a:solidFill>
                  <a:srgbClr val="788082"/>
                </a:solidFill>
              </a:rPr>
              <a:t> </a:t>
            </a:r>
            <a:r>
              <a:rPr lang="en-US" sz="8000" dirty="0">
                <a:solidFill>
                  <a:schemeClr val="bg1">
                    <a:lumMod val="75000"/>
                  </a:schemeClr>
                </a:solidFill>
              </a:rPr>
              <a:t>or</a:t>
            </a:r>
            <a:r>
              <a:rPr lang="en-US" sz="8000" dirty="0">
                <a:solidFill>
                  <a:srgbClr val="788082"/>
                </a:solidFill>
              </a:rPr>
              <a:t> </a:t>
            </a:r>
            <a:r>
              <a:rPr lang="en-US" sz="8000" b="1" dirty="0">
                <a:solidFill>
                  <a:srgbClr val="6EB2C8"/>
                </a:solidFill>
              </a:rPr>
              <a:t>do not.</a:t>
            </a:r>
            <a:r>
              <a:rPr lang="en-US" sz="8000" b="1" dirty="0">
                <a:solidFill>
                  <a:srgbClr val="788082"/>
                </a:solidFill>
              </a:rPr>
              <a:t> </a:t>
            </a:r>
            <a:r>
              <a:rPr lang="en-US" sz="8000" dirty="0">
                <a:solidFill>
                  <a:srgbClr val="788082"/>
                </a:solidFill>
              </a:rPr>
              <a:t/>
            </a:r>
            <a:br>
              <a:rPr lang="en-US" sz="8000" dirty="0">
                <a:solidFill>
                  <a:srgbClr val="788082"/>
                </a:solidFill>
              </a:rPr>
            </a:br>
            <a:r>
              <a:rPr lang="en-US" sz="8000" dirty="0">
                <a:solidFill>
                  <a:schemeClr val="bg1">
                    <a:lumMod val="75000"/>
                  </a:schemeClr>
                </a:solidFill>
              </a:rPr>
              <a:t>There is no </a:t>
            </a:r>
            <a:r>
              <a:rPr lang="en-US" sz="8000" b="1" dirty="0">
                <a:solidFill>
                  <a:srgbClr val="6EB2C8"/>
                </a:solidFill>
              </a:rPr>
              <a:t>try.</a:t>
            </a:r>
          </a:p>
          <a:p>
            <a:pPr marL="4862513" lvl="0"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rgbClr val="8D8B8D"/>
              </a:buClr>
              <a:buSzPct val="100000"/>
            </a:pPr>
            <a:r>
              <a:rPr lang="en-US" sz="6600" i="1" dirty="0">
                <a:solidFill>
                  <a:srgbClr val="00C8A2"/>
                </a:solidFill>
              </a:rPr>
              <a:t>– Yoda</a:t>
            </a:r>
          </a:p>
        </p:txBody>
      </p:sp>
      <p:sp>
        <p:nvSpPr>
          <p:cNvPr id="9" name="Rectangle 8"/>
          <p:cNvSpPr/>
          <p:nvPr/>
        </p:nvSpPr>
        <p:spPr>
          <a:xfrm>
            <a:off x="346755" y="1045029"/>
            <a:ext cx="3993016" cy="566057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69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8013" y="5340309"/>
            <a:ext cx="7994649" cy="597087"/>
          </a:xfrm>
        </p:spPr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08014" y="3784600"/>
            <a:ext cx="7994650" cy="914400"/>
          </a:xfrm>
          <a:solidFill>
            <a:srgbClr val="FFFFFF">
              <a:alpha val="74902"/>
            </a:srgb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000" dirty="0" smtClean="0"/>
              <a:t>Questions?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16584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28D23024-0CD2-DE47-BF7C-91EDB09AD884}" type="slidenum">
              <a:rPr lang="en-US" smtClean="0"/>
              <a:pPr algn="l"/>
              <a:t>2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DRIVERS OF </a:t>
            </a:r>
            <a:r>
              <a:rPr lang="en-US" dirty="0" smtClean="0"/>
              <a:t>CHANGE</a:t>
            </a:r>
            <a:endParaRPr lang="en-US" dirty="0"/>
          </a:p>
        </p:txBody>
      </p:sp>
      <p:pic>
        <p:nvPicPr>
          <p:cNvPr id="2" name="BuildingPlaneWhileFlying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7910" y="286942"/>
            <a:ext cx="8509703" cy="624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804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97"/>
          <a:stretch/>
        </p:blipFill>
        <p:spPr>
          <a:xfrm>
            <a:off x="315912" y="285749"/>
            <a:ext cx="8521701" cy="625081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8D23024-0CD2-DE47-BF7C-91EDB09AD88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DRIVERS OF </a:t>
            </a:r>
            <a:r>
              <a:rPr lang="en-US" dirty="0" smtClean="0"/>
              <a:t>CHANGE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5913" y="266699"/>
            <a:ext cx="8521700" cy="106521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Revenue Stream is Changing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0413" y="1170768"/>
            <a:ext cx="4267200" cy="2308324"/>
          </a:xfrm>
          <a:prstGeom prst="rect">
            <a:avLst/>
          </a:prstGeom>
          <a:solidFill>
            <a:srgbClr val="F2F2F2">
              <a:alpha val="85098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HHS Framework categorizes healthcare payment according to how providers receive payment:</a:t>
            </a:r>
          </a:p>
          <a:p>
            <a:pPr marL="285750" indent="-171450">
              <a:buFont typeface="Wingdings" panose="05000000000000000000" pitchFamily="2" charset="2"/>
              <a:buChar char="§"/>
            </a:pPr>
            <a:r>
              <a:rPr lang="en-US" sz="1600" dirty="0" smtClean="0"/>
              <a:t>Category 1: Fee-for-service with no link of payment to quality</a:t>
            </a:r>
          </a:p>
          <a:p>
            <a:pPr marL="285750" indent="-171450">
              <a:buFont typeface="Wingdings" panose="05000000000000000000" pitchFamily="2" charset="2"/>
              <a:buChar char="§"/>
            </a:pPr>
            <a:r>
              <a:rPr lang="en-US" sz="1600" dirty="0" smtClean="0"/>
              <a:t>Category 2: Fee-for-service with a link of payment to quality</a:t>
            </a:r>
          </a:p>
          <a:p>
            <a:pPr marL="285750" indent="-171450">
              <a:buFont typeface="Wingdings" panose="05000000000000000000" pitchFamily="2" charset="2"/>
              <a:buChar char="§"/>
            </a:pPr>
            <a:r>
              <a:rPr lang="en-US" sz="1600" dirty="0" smtClean="0"/>
              <a:t>Category 3: Alternative payment models built on fee-for-service architecture</a:t>
            </a:r>
          </a:p>
          <a:p>
            <a:pPr marL="285750" indent="-171450">
              <a:buFont typeface="Wingdings" panose="05000000000000000000" pitchFamily="2" charset="2"/>
              <a:buChar char="§"/>
            </a:pPr>
            <a:r>
              <a:rPr lang="en-US" sz="1600" dirty="0" smtClean="0"/>
              <a:t>Category 4: Population-based payment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303213" y="5272882"/>
            <a:ext cx="8534401" cy="1077218"/>
          </a:xfrm>
          <a:prstGeom prst="rect">
            <a:avLst/>
          </a:prstGeom>
          <a:solidFill>
            <a:srgbClr val="F2F2F2">
              <a:alpha val="85098"/>
            </a:srgbClr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Value-based purchasing includes payments made in Categories 2 – 4. Moving from Cat. 1 to Cat. 4 involves two shifts:</a:t>
            </a:r>
          </a:p>
          <a:p>
            <a:pPr marL="406400" indent="-228600">
              <a:buAutoNum type="arabicPeriod"/>
            </a:pPr>
            <a:r>
              <a:rPr lang="en-US" sz="1600" dirty="0" smtClean="0"/>
              <a:t>Increasing accountability for both quality and total cost of care</a:t>
            </a:r>
          </a:p>
          <a:p>
            <a:pPr marL="406400" indent="-228600">
              <a:buAutoNum type="arabicPeriod"/>
            </a:pPr>
            <a:r>
              <a:rPr lang="en-US" sz="1600" dirty="0" smtClean="0"/>
              <a:t>A greater focus on population health management as opposed to payment for specific services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315913" y="6350000"/>
            <a:ext cx="8521700" cy="190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02897" y="6314424"/>
            <a:ext cx="66347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Source: </a:t>
            </a:r>
            <a:r>
              <a:rPr lang="en-US" sz="1000" dirty="0">
                <a:hlinkClick r:id="rId4"/>
              </a:rPr>
              <a:t>https://</a:t>
            </a:r>
            <a:r>
              <a:rPr lang="en-US" sz="1000" dirty="0" smtClean="0">
                <a:hlinkClick r:id="rId4"/>
              </a:rPr>
              <a:t>www.cms.gov/Newsroom/MediaReleaseDatabase/Fact-sheets/2015-Fact-sheets-items/2015-01-26-3.html</a:t>
            </a:r>
            <a:r>
              <a:rPr lang="en-US" sz="1000" dirty="0" smtClean="0"/>
              <a:t>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66761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Payment Taxonomy Framework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28D23024-0CD2-DE47-BF7C-91EDB09AD884}" type="slidenum">
              <a:rPr lang="en-US" smtClean="0"/>
              <a:pPr algn="l"/>
              <a:t>4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DRIVERS OF CHANGE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26276" y="6304742"/>
            <a:ext cx="79142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1000" dirty="0">
                <a:solidFill>
                  <a:schemeClr val="accent3"/>
                </a:solidFill>
              </a:rPr>
              <a:t>Source: </a:t>
            </a:r>
            <a:r>
              <a:rPr lang="en-US" sz="1000" dirty="0">
                <a:solidFill>
                  <a:schemeClr val="accent3"/>
                </a:solidFill>
                <a:hlinkClick r:id="rId3"/>
              </a:rPr>
              <a:t>https://www.cms.gov/Newsroom/MediaReleaseDatabase/Fact-sheets/2015-Fact-sheets-items/2015-01-26-3.html</a:t>
            </a:r>
            <a:r>
              <a:rPr lang="en-US" sz="1000" dirty="0">
                <a:solidFill>
                  <a:schemeClr val="accent3"/>
                </a:solidFill>
              </a:rPr>
              <a:t> 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6198518"/>
              </p:ext>
            </p:extLst>
          </p:nvPr>
        </p:nvGraphicFramePr>
        <p:xfrm>
          <a:off x="608012" y="1416497"/>
          <a:ext cx="7994651" cy="485730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35228"/>
                <a:gridCol w="1535610"/>
                <a:gridCol w="1880712"/>
                <a:gridCol w="2099117"/>
                <a:gridCol w="2143984"/>
              </a:tblGrid>
              <a:tr h="978127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 smtClean="0"/>
                        <a:t>Category 1: </a:t>
                      </a:r>
                    </a:p>
                    <a:p>
                      <a:pPr algn="l"/>
                      <a:r>
                        <a:rPr lang="en-US" sz="1400" b="0" i="1" dirty="0" smtClean="0"/>
                        <a:t>Fee for Service:</a:t>
                      </a:r>
                      <a:br>
                        <a:rPr lang="en-US" sz="1400" b="0" i="1" dirty="0" smtClean="0"/>
                      </a:br>
                      <a:r>
                        <a:rPr lang="en-US" sz="1400" b="0" i="1" dirty="0" smtClean="0"/>
                        <a:t>No link to Quality</a:t>
                      </a:r>
                      <a:r>
                        <a:rPr lang="en-US" sz="1400" b="0" i="1" baseline="0" dirty="0" smtClean="0"/>
                        <a:t> </a:t>
                      </a:r>
                      <a:endParaRPr lang="en-US" sz="1400" b="0" i="1" dirty="0"/>
                    </a:p>
                  </a:txBody>
                  <a:tcPr anchor="b"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Category 2:</a:t>
                      </a:r>
                    </a:p>
                    <a:p>
                      <a:pPr algn="l"/>
                      <a:r>
                        <a:rPr lang="en-US" sz="1400" b="0" i="1" dirty="0" smtClean="0"/>
                        <a:t>Fee for Service:</a:t>
                      </a:r>
                      <a:br>
                        <a:rPr lang="en-US" sz="1400" b="0" i="1" dirty="0" smtClean="0"/>
                      </a:br>
                      <a:r>
                        <a:rPr lang="en-US" sz="1400" b="0" i="1" dirty="0" smtClean="0"/>
                        <a:t>Link to Quality</a:t>
                      </a:r>
                      <a:endParaRPr lang="en-US" sz="1400" b="0" i="1" dirty="0"/>
                    </a:p>
                  </a:txBody>
                  <a:tcPr anchor="b"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Category 3: </a:t>
                      </a:r>
                    </a:p>
                    <a:p>
                      <a:pPr algn="l"/>
                      <a:r>
                        <a:rPr lang="en-US" sz="1400" b="0" i="1" dirty="0" smtClean="0"/>
                        <a:t>Alternative</a:t>
                      </a:r>
                      <a:r>
                        <a:rPr lang="en-US" sz="1400" b="0" i="1" baseline="0" dirty="0" smtClean="0"/>
                        <a:t> Payment Models Built on Fee-for-Service Architecture</a:t>
                      </a:r>
                      <a:endParaRPr lang="en-US" sz="1400" b="0" i="1" dirty="0"/>
                    </a:p>
                  </a:txBody>
                  <a:tcPr anchor="b"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Category 4:</a:t>
                      </a:r>
                    </a:p>
                    <a:p>
                      <a:pPr algn="l"/>
                      <a:r>
                        <a:rPr lang="en-US" sz="1400" b="0" i="1" dirty="0" smtClean="0"/>
                        <a:t>Population-Based</a:t>
                      </a:r>
                      <a:r>
                        <a:rPr lang="en-US" sz="1400" b="0" i="1" baseline="0" dirty="0" smtClean="0"/>
                        <a:t> Payment</a:t>
                      </a:r>
                      <a:endParaRPr lang="en-US" sz="1400" b="0" i="1" dirty="0"/>
                    </a:p>
                  </a:txBody>
                  <a:tcPr anchor="b"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</a:tr>
              <a:tr h="1457724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3"/>
                          </a:solidFill>
                        </a:rPr>
                        <a:t>Description</a:t>
                      </a:r>
                      <a:endParaRPr lang="en-US" sz="1400" b="1" dirty="0">
                        <a:solidFill>
                          <a:schemeClr val="accent3"/>
                        </a:solidFill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200" dirty="0" smtClean="0">
                          <a:solidFill>
                            <a:schemeClr val="accent3"/>
                          </a:solidFill>
                        </a:rPr>
                        <a:t>Payments</a:t>
                      </a:r>
                      <a:r>
                        <a:rPr lang="en-US" sz="1200" baseline="0" dirty="0" smtClean="0">
                          <a:solidFill>
                            <a:schemeClr val="accent3"/>
                          </a:solidFill>
                        </a:rPr>
                        <a:t> are based on volume of services and not linked to quality or efficiency</a:t>
                      </a:r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200" dirty="0" smtClean="0">
                          <a:solidFill>
                            <a:schemeClr val="accent3"/>
                          </a:solidFill>
                        </a:rPr>
                        <a:t>At least a portion of payments vary</a:t>
                      </a:r>
                      <a:r>
                        <a:rPr lang="en-US" sz="1200" baseline="0" dirty="0" smtClean="0">
                          <a:solidFill>
                            <a:schemeClr val="accent3"/>
                          </a:solidFill>
                        </a:rPr>
                        <a:t> based on the quality or efficiency of healthcare delivery</a:t>
                      </a:r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200" dirty="0" smtClean="0">
                          <a:solidFill>
                            <a:schemeClr val="accent3"/>
                          </a:solidFill>
                        </a:rPr>
                        <a:t>Some payment is linked to the effective management of a population or an episode of care. Payments still triggered by delivery of services, but opportunities for shared savings</a:t>
                      </a:r>
                      <a:r>
                        <a:rPr lang="en-US" sz="1200" baseline="0" dirty="0" smtClean="0">
                          <a:solidFill>
                            <a:schemeClr val="accent3"/>
                          </a:solidFill>
                        </a:rPr>
                        <a:t> or 2-sided risk</a:t>
                      </a:r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200" dirty="0" smtClean="0">
                          <a:solidFill>
                            <a:schemeClr val="accent3"/>
                          </a:solidFill>
                        </a:rPr>
                        <a:t>Payment is not directly triggered by service delivery so volume is not linked to payment. Clinicians and organizations are paid and responsible for the care of a beneficiary for a long period </a:t>
                      </a:r>
                      <a:br>
                        <a:rPr lang="en-US" sz="1200" dirty="0" smtClean="0">
                          <a:solidFill>
                            <a:schemeClr val="accent3"/>
                          </a:solidFill>
                        </a:rPr>
                      </a:br>
                      <a:r>
                        <a:rPr lang="en-US" sz="1200" dirty="0" smtClean="0">
                          <a:solidFill>
                            <a:schemeClr val="accent3"/>
                          </a:solidFill>
                        </a:rPr>
                        <a:t>(e.g. ≥ 1yr.)</a:t>
                      </a:r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42145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accent3"/>
                          </a:solidFill>
                        </a:rPr>
                        <a:t>Medicare</a:t>
                      </a:r>
                      <a:r>
                        <a:rPr lang="en-US" sz="1400" dirty="0" smtClean="0">
                          <a:solidFill>
                            <a:schemeClr val="accent3"/>
                          </a:solidFill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accent3"/>
                          </a:solidFill>
                        </a:rPr>
                        <a:t>FFS</a:t>
                      </a:r>
                      <a:endParaRPr lang="en-US" sz="1400" b="1" dirty="0">
                        <a:solidFill>
                          <a:schemeClr val="accent3"/>
                        </a:solidFill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accent3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 smtClean="0">
                          <a:solidFill>
                            <a:schemeClr val="accent3"/>
                          </a:solidFill>
                        </a:rPr>
                        <a:t>Limited</a:t>
                      </a:r>
                      <a:r>
                        <a:rPr lang="en-US" sz="1200" baseline="0" dirty="0" smtClean="0">
                          <a:solidFill>
                            <a:schemeClr val="accent3"/>
                          </a:solidFill>
                        </a:rPr>
                        <a:t> in Medicare fee-for-service</a:t>
                      </a:r>
                    </a:p>
                    <a:p>
                      <a:pPr marL="171450" indent="-171450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accent3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200" baseline="0" dirty="0" smtClean="0">
                          <a:solidFill>
                            <a:schemeClr val="accent3"/>
                          </a:solidFill>
                        </a:rPr>
                        <a:t>Majority of Medicare payments now are linked to quality</a:t>
                      </a:r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accent3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 smtClean="0">
                          <a:solidFill>
                            <a:schemeClr val="accent3"/>
                          </a:solidFill>
                        </a:rPr>
                        <a:t>Hospital</a:t>
                      </a:r>
                      <a:r>
                        <a:rPr lang="en-US" sz="1200" baseline="0" dirty="0" smtClean="0">
                          <a:solidFill>
                            <a:schemeClr val="accent3"/>
                          </a:solidFill>
                        </a:rPr>
                        <a:t> value-based purchasing</a:t>
                      </a:r>
                    </a:p>
                    <a:p>
                      <a:pPr marL="171450" indent="-171450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accent3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200" baseline="0" dirty="0" smtClean="0">
                          <a:solidFill>
                            <a:schemeClr val="accent3"/>
                          </a:solidFill>
                        </a:rPr>
                        <a:t>Physician Value-Based Modifier</a:t>
                      </a:r>
                    </a:p>
                    <a:p>
                      <a:pPr marL="171450" indent="-171450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accent3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200" baseline="0" dirty="0" smtClean="0">
                          <a:solidFill>
                            <a:schemeClr val="accent3"/>
                          </a:solidFill>
                        </a:rPr>
                        <a:t>Readmissions/Hospital Acquired Condition Reduction Program</a:t>
                      </a: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accent3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 smtClean="0">
                          <a:solidFill>
                            <a:schemeClr val="accent3"/>
                          </a:solidFill>
                        </a:rPr>
                        <a:t>Accountable care organizations</a:t>
                      </a:r>
                    </a:p>
                    <a:p>
                      <a:pPr marL="171450" indent="-171450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accent3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 smtClean="0">
                          <a:solidFill>
                            <a:schemeClr val="accent3"/>
                          </a:solidFill>
                        </a:rPr>
                        <a:t>Medical homes</a:t>
                      </a:r>
                    </a:p>
                    <a:p>
                      <a:pPr marL="171450" indent="-171450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accent3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 smtClean="0">
                          <a:solidFill>
                            <a:schemeClr val="accent3"/>
                          </a:solidFill>
                        </a:rPr>
                        <a:t>Bundled payments</a:t>
                      </a:r>
                    </a:p>
                    <a:p>
                      <a:pPr marL="171450" indent="-171450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accent3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 smtClean="0">
                          <a:solidFill>
                            <a:schemeClr val="accent3"/>
                          </a:solidFill>
                        </a:rPr>
                        <a:t>Comprehensive primary care initiative</a:t>
                      </a:r>
                    </a:p>
                    <a:p>
                      <a:pPr marL="171450" indent="-171450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accent3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 smtClean="0">
                          <a:solidFill>
                            <a:schemeClr val="accent3"/>
                          </a:solidFill>
                        </a:rPr>
                        <a:t>Comprehensive ESRD</a:t>
                      </a:r>
                    </a:p>
                    <a:p>
                      <a:pPr marL="171450" indent="-171450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accent3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 smtClean="0">
                          <a:solidFill>
                            <a:schemeClr val="accent3"/>
                          </a:solidFill>
                        </a:rPr>
                        <a:t>Medicare-Medicaid</a:t>
                      </a:r>
                      <a:r>
                        <a:rPr lang="en-US" sz="1200" baseline="0" dirty="0" smtClean="0">
                          <a:solidFill>
                            <a:schemeClr val="accent3"/>
                          </a:solidFill>
                        </a:rPr>
                        <a:t> Financial Alignment Initiative Fee-for-Service Model</a:t>
                      </a:r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90000"/>
                        </a:lnSpc>
                        <a:spcBef>
                          <a:spcPts val="600"/>
                        </a:spcBef>
                        <a:buClr>
                          <a:schemeClr val="accent3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n-US" sz="1200" dirty="0" smtClean="0">
                          <a:solidFill>
                            <a:schemeClr val="accent3"/>
                          </a:solidFill>
                        </a:rPr>
                        <a:t>Eligible Pioneer accountable</a:t>
                      </a:r>
                      <a:r>
                        <a:rPr lang="en-US" sz="1200" baseline="0" dirty="0" smtClean="0">
                          <a:solidFill>
                            <a:schemeClr val="accent3"/>
                          </a:solidFill>
                        </a:rPr>
                        <a:t> care organizations in </a:t>
                      </a:r>
                      <a:br>
                        <a:rPr lang="en-US" sz="1200" baseline="0" dirty="0" smtClean="0">
                          <a:solidFill>
                            <a:schemeClr val="accent3"/>
                          </a:solidFill>
                        </a:rPr>
                      </a:br>
                      <a:r>
                        <a:rPr lang="en-US" sz="1200" baseline="0" dirty="0" smtClean="0">
                          <a:solidFill>
                            <a:schemeClr val="accent3"/>
                          </a:solidFill>
                        </a:rPr>
                        <a:t>years 3 - 5</a:t>
                      </a:r>
                      <a:endParaRPr lang="en-US" sz="1200" dirty="0">
                        <a:solidFill>
                          <a:schemeClr val="accent3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132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Rewarding Value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28D23024-0CD2-DE47-BF7C-91EDB09AD884}" type="slidenum">
              <a:rPr lang="en-US" smtClean="0"/>
              <a:pPr algn="l"/>
              <a:t>5</a:t>
            </a:fld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Where are we going?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461964" y="1763713"/>
            <a:ext cx="8237536" cy="4776936"/>
          </a:xfr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None/>
            </a:pPr>
            <a:r>
              <a:rPr lang="en-US" b="1" dirty="0" smtClean="0">
                <a:solidFill>
                  <a:schemeClr val="bg2"/>
                </a:solidFill>
              </a:rPr>
              <a:t>HHS Goals: </a:t>
            </a:r>
          </a:p>
          <a:p>
            <a:pPr indent="-228600">
              <a:spcBef>
                <a:spcPts val="300"/>
              </a:spcBef>
            </a:pPr>
            <a:r>
              <a:rPr lang="en-US" b="1" dirty="0" smtClean="0">
                <a:solidFill>
                  <a:schemeClr val="bg2"/>
                </a:solidFill>
              </a:rPr>
              <a:t>30% </a:t>
            </a:r>
            <a:r>
              <a:rPr lang="en-US" dirty="0" smtClean="0"/>
              <a:t>of Medicare payments in Cat. 3 and Cat. 4 by end of </a:t>
            </a:r>
            <a:r>
              <a:rPr lang="en-US" b="1" dirty="0" smtClean="0">
                <a:solidFill>
                  <a:schemeClr val="bg2"/>
                </a:solidFill>
              </a:rPr>
              <a:t>2016</a:t>
            </a:r>
            <a:r>
              <a:rPr lang="en-US" dirty="0" smtClean="0"/>
              <a:t>, and </a:t>
            </a:r>
            <a:r>
              <a:rPr lang="en-US" b="1" dirty="0" smtClean="0">
                <a:solidFill>
                  <a:schemeClr val="bg2"/>
                </a:solidFill>
              </a:rPr>
              <a:t>50% </a:t>
            </a:r>
            <a:r>
              <a:rPr lang="en-US" dirty="0" smtClean="0"/>
              <a:t>in Cat. 3 and Cat. 4 by end of </a:t>
            </a:r>
            <a:r>
              <a:rPr lang="en-US" b="1" dirty="0" smtClean="0">
                <a:solidFill>
                  <a:schemeClr val="bg2"/>
                </a:solidFill>
              </a:rPr>
              <a:t>2018</a:t>
            </a:r>
            <a:r>
              <a:rPr lang="en-US" dirty="0" smtClean="0"/>
              <a:t>. </a:t>
            </a:r>
          </a:p>
          <a:p>
            <a:pPr indent="-228600">
              <a:spcBef>
                <a:spcPts val="300"/>
              </a:spcBef>
            </a:pPr>
            <a:r>
              <a:rPr lang="en-US" b="1" dirty="0" smtClean="0">
                <a:solidFill>
                  <a:schemeClr val="bg2"/>
                </a:solidFill>
              </a:rPr>
              <a:t>85% </a:t>
            </a:r>
            <a:r>
              <a:rPr lang="en-US" dirty="0" smtClean="0"/>
              <a:t>of Medicare fee-for-service payments in Cat. 2 – 4 by </a:t>
            </a:r>
            <a:r>
              <a:rPr lang="en-US" b="1" dirty="0" smtClean="0">
                <a:solidFill>
                  <a:schemeClr val="bg2"/>
                </a:solidFill>
              </a:rPr>
              <a:t>2016</a:t>
            </a:r>
            <a:r>
              <a:rPr lang="en-US" dirty="0" smtClean="0"/>
              <a:t> and </a:t>
            </a:r>
            <a:r>
              <a:rPr lang="en-US" b="1" dirty="0" smtClean="0">
                <a:solidFill>
                  <a:schemeClr val="bg2"/>
                </a:solidFill>
              </a:rPr>
              <a:t>90%</a:t>
            </a:r>
            <a:r>
              <a:rPr lang="en-US" dirty="0" smtClean="0"/>
              <a:t> by </a:t>
            </a:r>
            <a:r>
              <a:rPr lang="en-US" b="1" dirty="0" smtClean="0">
                <a:solidFill>
                  <a:schemeClr val="bg2"/>
                </a:solidFill>
              </a:rPr>
              <a:t>2018</a:t>
            </a:r>
            <a:r>
              <a:rPr lang="en-US" dirty="0" smtClean="0"/>
              <a:t>.</a:t>
            </a:r>
          </a:p>
          <a:p>
            <a:pPr marL="0" indent="0">
              <a:spcBef>
                <a:spcPts val="300"/>
              </a:spcBef>
              <a:buNone/>
            </a:pPr>
            <a:endParaRPr lang="en-US" dirty="0" smtClean="0"/>
          </a:p>
          <a:p>
            <a:pPr marL="0" indent="0">
              <a:spcBef>
                <a:spcPts val="300"/>
              </a:spcBef>
              <a:buNone/>
            </a:pPr>
            <a:r>
              <a:rPr lang="en-US" b="1" dirty="0" smtClean="0">
                <a:solidFill>
                  <a:schemeClr val="bg2"/>
                </a:solidFill>
              </a:rPr>
              <a:t>How will this be achieved?</a:t>
            </a:r>
          </a:p>
          <a:p>
            <a:pPr indent="-228600">
              <a:spcBef>
                <a:spcPts val="300"/>
              </a:spcBef>
            </a:pPr>
            <a:r>
              <a:rPr lang="en-US" dirty="0" smtClean="0"/>
              <a:t>Alternative payment models (ACOs)</a:t>
            </a:r>
          </a:p>
          <a:p>
            <a:pPr indent="-228600">
              <a:spcBef>
                <a:spcPts val="300"/>
              </a:spcBef>
            </a:pPr>
            <a:r>
              <a:rPr lang="en-US" dirty="0" smtClean="0"/>
              <a:t>Advanced primary care medical home models</a:t>
            </a:r>
          </a:p>
          <a:p>
            <a:pPr indent="-228600">
              <a:spcBef>
                <a:spcPts val="300"/>
              </a:spcBef>
            </a:pPr>
            <a:r>
              <a:rPr lang="en-US" dirty="0" smtClean="0"/>
              <a:t>New models of bundling payment for episodes of care and continuum </a:t>
            </a:r>
            <a:br>
              <a:rPr lang="en-US" dirty="0" smtClean="0"/>
            </a:br>
            <a:r>
              <a:rPr lang="en-US" dirty="0" smtClean="0"/>
              <a:t>of care</a:t>
            </a:r>
          </a:p>
          <a:p>
            <a:pPr indent="-228600">
              <a:spcBef>
                <a:spcPts val="300"/>
              </a:spcBef>
            </a:pPr>
            <a:r>
              <a:rPr lang="en-US" dirty="0" smtClean="0"/>
              <a:t>Integrated care demonstrations for beneficiaries who are Medicare/ Medicaid enrollees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DRIVERS OF CHANGE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29884" y="6301724"/>
            <a:ext cx="66347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Source: </a:t>
            </a:r>
            <a:r>
              <a:rPr lang="en-US" sz="1000" dirty="0">
                <a:hlinkClick r:id="rId2"/>
              </a:rPr>
              <a:t>https://</a:t>
            </a:r>
            <a:r>
              <a:rPr lang="en-US" sz="1000" dirty="0" smtClean="0">
                <a:hlinkClick r:id="rId2"/>
              </a:rPr>
              <a:t>www.cms.gov/Newsroom/MediaReleaseDatabase/Fact-sheets/2015-Fact-sheets-items/2015-01-26-3.html</a:t>
            </a:r>
            <a:r>
              <a:rPr lang="en-US" sz="1000" dirty="0" smtClean="0"/>
              <a:t>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29187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Percentage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28D23024-0CD2-DE47-BF7C-91EDB09AD884}" type="slidenum">
              <a:rPr lang="en-US" smtClean="0"/>
              <a:pPr algn="l"/>
              <a:t>6</a:t>
            </a:fld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Medicare FFS payments linked to quality and alternative payment models in 2016 &amp; 2018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en-US" dirty="0"/>
              <a:t>DRIVERS OF CHANGE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42584" y="6339824"/>
            <a:ext cx="66347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Source: </a:t>
            </a:r>
            <a:r>
              <a:rPr lang="en-US" sz="1000" dirty="0">
                <a:hlinkClick r:id="rId2"/>
              </a:rPr>
              <a:t>https://</a:t>
            </a:r>
            <a:r>
              <a:rPr lang="en-US" sz="1000" dirty="0" smtClean="0">
                <a:hlinkClick r:id="rId2"/>
              </a:rPr>
              <a:t>www.cms.gov/Newsroom/MediaReleaseDatabase/Fact-sheets/2015-Fact-sheets-items/2015-01-26-3.html</a:t>
            </a:r>
            <a:r>
              <a:rPr lang="en-US" sz="1000" dirty="0" smtClean="0"/>
              <a:t> </a:t>
            </a:r>
            <a:endParaRPr lang="en-US" sz="1000" dirty="0"/>
          </a:p>
        </p:txBody>
      </p:sp>
      <p:sp>
        <p:nvSpPr>
          <p:cNvPr id="8" name="Oval 7"/>
          <p:cNvSpPr/>
          <p:nvPr/>
        </p:nvSpPr>
        <p:spPr>
          <a:xfrm>
            <a:off x="457200" y="2449190"/>
            <a:ext cx="3862388" cy="3862388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700088" y="2482528"/>
            <a:ext cx="3376612" cy="337661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1366838" y="2463478"/>
            <a:ext cx="2043112" cy="2043112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3213" y="2106290"/>
            <a:ext cx="4279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</a:rPr>
              <a:t>2016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78299" y="5323705"/>
            <a:ext cx="13208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All </a:t>
            </a:r>
            <a:br>
              <a:rPr lang="en-US" sz="2000" b="1" dirty="0" smtClean="0">
                <a:solidFill>
                  <a:schemeClr val="tx2"/>
                </a:solidFill>
              </a:rPr>
            </a:br>
            <a:r>
              <a:rPr lang="en-US" sz="2000" b="1" dirty="0" smtClean="0">
                <a:solidFill>
                  <a:schemeClr val="tx2"/>
                </a:solidFill>
              </a:rPr>
              <a:t>Medicare </a:t>
            </a:r>
            <a:br>
              <a:rPr lang="en-US" sz="2000" b="1" dirty="0" smtClean="0">
                <a:solidFill>
                  <a:schemeClr val="tx2"/>
                </a:solidFill>
              </a:rPr>
            </a:br>
            <a:r>
              <a:rPr lang="en-US" sz="2000" b="1" dirty="0" smtClean="0">
                <a:solidFill>
                  <a:schemeClr val="tx2"/>
                </a:solidFill>
              </a:rPr>
              <a:t>FFS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23637" y="5016178"/>
            <a:ext cx="1239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85%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23637" y="3242462"/>
            <a:ext cx="1239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30%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4775200" y="2449190"/>
            <a:ext cx="3862388" cy="3862388"/>
          </a:xfrm>
          <a:prstGeom prst="ellipse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5018088" y="2482528"/>
            <a:ext cx="3376612" cy="337661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5684838" y="2463478"/>
            <a:ext cx="2043112" cy="2043112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621213" y="2106290"/>
            <a:ext cx="4279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</a:rPr>
              <a:t>2018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141637" y="5016178"/>
            <a:ext cx="1239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90%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141637" y="3242462"/>
            <a:ext cx="12390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5</a:t>
            </a:r>
            <a:r>
              <a:rPr lang="en-US" sz="2000" b="1" dirty="0" smtClean="0">
                <a:solidFill>
                  <a:schemeClr val="bg1"/>
                </a:solidFill>
              </a:rPr>
              <a:t>0%</a:t>
            </a:r>
            <a:endParaRPr lang="en-US" sz="2000" b="1" dirty="0">
              <a:solidFill>
                <a:schemeClr val="bg1"/>
              </a:solidFill>
            </a:endParaRPr>
          </a:p>
        </p:txBody>
      </p:sp>
      <p:grpSp>
        <p:nvGrpSpPr>
          <p:cNvPr id="2051" name="Group 2050"/>
          <p:cNvGrpSpPr/>
          <p:nvPr/>
        </p:nvGrpSpPr>
        <p:grpSpPr>
          <a:xfrm>
            <a:off x="2969505" y="1642997"/>
            <a:ext cx="2816187" cy="307777"/>
            <a:chOff x="2969505" y="1642997"/>
            <a:chExt cx="2816187" cy="307777"/>
          </a:xfrm>
        </p:grpSpPr>
        <p:sp>
          <p:nvSpPr>
            <p:cNvPr id="33" name="TextBox 32"/>
            <p:cNvSpPr txBox="1"/>
            <p:nvPr/>
          </p:nvSpPr>
          <p:spPr>
            <a:xfrm>
              <a:off x="3092373" y="1642997"/>
              <a:ext cx="269331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tx2"/>
                  </a:solidFill>
                </a:rPr>
                <a:t>All Medicare FFS (Categories 1-4)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969505" y="1707211"/>
              <a:ext cx="179349" cy="17934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49" name="Group 2048"/>
          <p:cNvGrpSpPr/>
          <p:nvPr/>
        </p:nvGrpSpPr>
        <p:grpSpPr>
          <a:xfrm>
            <a:off x="2969505" y="1879361"/>
            <a:ext cx="3100789" cy="307777"/>
            <a:chOff x="2969505" y="1880012"/>
            <a:chExt cx="3100789" cy="307777"/>
          </a:xfrm>
        </p:grpSpPr>
        <p:sp>
          <p:nvSpPr>
            <p:cNvPr id="35" name="TextBox 34"/>
            <p:cNvSpPr txBox="1"/>
            <p:nvPr/>
          </p:nvSpPr>
          <p:spPr>
            <a:xfrm>
              <a:off x="3092373" y="1880012"/>
              <a:ext cx="29779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tx2"/>
                  </a:solidFill>
                </a:rPr>
                <a:t>FFS linked to quality (Categories 2-4)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969505" y="1944226"/>
              <a:ext cx="179349" cy="17934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48" name="Group 2047"/>
          <p:cNvGrpSpPr/>
          <p:nvPr/>
        </p:nvGrpSpPr>
        <p:grpSpPr>
          <a:xfrm>
            <a:off x="2969505" y="2115726"/>
            <a:ext cx="3288076" cy="307777"/>
            <a:chOff x="2969505" y="2115726"/>
            <a:chExt cx="3288076" cy="307777"/>
          </a:xfrm>
        </p:grpSpPr>
        <p:sp>
          <p:nvSpPr>
            <p:cNvPr id="37" name="TextBox 36"/>
            <p:cNvSpPr txBox="1"/>
            <p:nvPr/>
          </p:nvSpPr>
          <p:spPr>
            <a:xfrm>
              <a:off x="3092373" y="2115726"/>
              <a:ext cx="3165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tx2"/>
                  </a:solidFill>
                </a:rPr>
                <a:t>Active payment models (Categories </a:t>
              </a:r>
              <a:r>
                <a:rPr lang="en-US" sz="1400" dirty="0">
                  <a:solidFill>
                    <a:schemeClr val="tx2"/>
                  </a:solidFill>
                </a:rPr>
                <a:t>3</a:t>
              </a:r>
              <a:r>
                <a:rPr lang="en-US" sz="1400" dirty="0" smtClean="0">
                  <a:solidFill>
                    <a:schemeClr val="tx2"/>
                  </a:solidFill>
                </a:rPr>
                <a:t>-4)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969505" y="2179940"/>
              <a:ext cx="179349" cy="17934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047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9" b="19194"/>
          <a:stretch/>
        </p:blipFill>
        <p:spPr>
          <a:xfrm>
            <a:off x="319315" y="304800"/>
            <a:ext cx="8530998" cy="624114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3213" y="711200"/>
            <a:ext cx="8534400" cy="620374"/>
          </a:xfrm>
          <a:solidFill>
            <a:srgbClr val="FFFFFF">
              <a:alpha val="50196"/>
            </a:srgbClr>
          </a:solidFill>
        </p:spPr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Clinical Lens: </a:t>
            </a:r>
            <a:r>
              <a:rPr lang="en-US" sz="2800" dirty="0" smtClean="0">
                <a:solidFill>
                  <a:schemeClr val="accent3"/>
                </a:solidFill>
              </a:rPr>
              <a:t>Care Transitions (Readmissions)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l"/>
            <a:fld id="{28D23024-0CD2-DE47-BF7C-91EDB09AD884}" type="slidenum">
              <a:rPr lang="en-US" smtClean="0"/>
              <a:pPr algn="l"/>
              <a:t>7</a:t>
            </a:fld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03214" y="1329108"/>
            <a:ext cx="8534400" cy="461962"/>
          </a:xfrm>
          <a:solidFill>
            <a:srgbClr val="FFFFFF">
              <a:alpha val="50196"/>
            </a:srgbClr>
          </a:solidFill>
        </p:spPr>
        <p:txBody>
          <a:bodyPr/>
          <a:lstStyle/>
          <a:p>
            <a:r>
              <a:rPr lang="en-US" dirty="0"/>
              <a:t>I</a:t>
            </a:r>
            <a:r>
              <a:rPr lang="en-US" dirty="0" smtClean="0"/>
              <a:t>nfluencers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>
          <a:xfrm>
            <a:off x="303214" y="1763713"/>
            <a:ext cx="8534400" cy="4217987"/>
          </a:xfrm>
          <a:solidFill>
            <a:srgbClr val="FFFFFF">
              <a:alpha val="74902"/>
            </a:srgbClr>
          </a:solidFill>
        </p:spPr>
        <p:txBody>
          <a:bodyPr>
            <a:normAutofit/>
          </a:bodyPr>
          <a:lstStyle/>
          <a:p>
            <a:pPr marL="685800">
              <a:buNone/>
            </a:pPr>
            <a:r>
              <a:rPr lang="en-US" b="1" i="1" dirty="0">
                <a:solidFill>
                  <a:schemeClr val="bg2"/>
                </a:solidFill>
              </a:rPr>
              <a:t>Clostridium </a:t>
            </a:r>
            <a:r>
              <a:rPr lang="en-US" b="1" i="1" dirty="0" smtClean="0">
                <a:solidFill>
                  <a:schemeClr val="bg2"/>
                </a:solidFill>
              </a:rPr>
              <a:t>difficile</a:t>
            </a:r>
            <a:r>
              <a:rPr lang="en-US" b="1" baseline="30000" dirty="0" smtClean="0">
                <a:solidFill>
                  <a:schemeClr val="bg2"/>
                </a:solidFill>
              </a:rPr>
              <a:t>(1</a:t>
            </a:r>
            <a:r>
              <a:rPr lang="en-US" b="1" baseline="30000" dirty="0">
                <a:solidFill>
                  <a:schemeClr val="bg2"/>
                </a:solidFill>
              </a:rPr>
              <a:t>)</a:t>
            </a:r>
          </a:p>
          <a:p>
            <a:pPr marL="685800" indent="-279400"/>
            <a:r>
              <a:rPr lang="en-US" dirty="0">
                <a:solidFill>
                  <a:srgbClr val="646A6C"/>
                </a:solidFill>
              </a:rPr>
              <a:t>$4.8 billion in excess costs</a:t>
            </a:r>
          </a:p>
          <a:p>
            <a:pPr marL="685800" indent="-279400"/>
            <a:r>
              <a:rPr lang="en-US" dirty="0" smtClean="0">
                <a:solidFill>
                  <a:srgbClr val="646A6C"/>
                </a:solidFill>
              </a:rPr>
              <a:t>1 in 5 </a:t>
            </a:r>
            <a:r>
              <a:rPr lang="en-US" i="1" dirty="0">
                <a:solidFill>
                  <a:srgbClr val="646A6C"/>
                </a:solidFill>
              </a:rPr>
              <a:t>Clostridium </a:t>
            </a:r>
            <a:r>
              <a:rPr lang="en-US" i="1" dirty="0" smtClean="0">
                <a:solidFill>
                  <a:srgbClr val="646A6C"/>
                </a:solidFill>
              </a:rPr>
              <a:t>difficile </a:t>
            </a:r>
            <a:r>
              <a:rPr lang="en-US" dirty="0" smtClean="0">
                <a:solidFill>
                  <a:srgbClr val="646A6C"/>
                </a:solidFill>
              </a:rPr>
              <a:t>patients experience a recurrence</a:t>
            </a:r>
          </a:p>
          <a:p>
            <a:pPr marL="685800"/>
            <a:endParaRPr lang="en-US" dirty="0" smtClean="0"/>
          </a:p>
          <a:p>
            <a:pPr marL="685800">
              <a:buNone/>
            </a:pPr>
            <a:r>
              <a:rPr lang="en-US" b="1" dirty="0" smtClean="0">
                <a:solidFill>
                  <a:schemeClr val="bg2"/>
                </a:solidFill>
              </a:rPr>
              <a:t>Falls</a:t>
            </a:r>
            <a:r>
              <a:rPr lang="en-US" b="1" baseline="30000" dirty="0">
                <a:solidFill>
                  <a:schemeClr val="bg2"/>
                </a:solidFill>
              </a:rPr>
              <a:t>(</a:t>
            </a:r>
            <a:r>
              <a:rPr lang="en-US" b="1" baseline="30000" dirty="0" smtClean="0">
                <a:solidFill>
                  <a:schemeClr val="bg2"/>
                </a:solidFill>
              </a:rPr>
              <a:t>2)</a:t>
            </a:r>
            <a:endParaRPr lang="en-US" b="1" dirty="0" smtClean="0">
              <a:solidFill>
                <a:schemeClr val="bg2"/>
              </a:solidFill>
            </a:endParaRPr>
          </a:p>
          <a:p>
            <a:pPr marL="685800" indent="-279400"/>
            <a:r>
              <a:rPr lang="en-US" dirty="0">
                <a:solidFill>
                  <a:srgbClr val="646A6C"/>
                </a:solidFill>
              </a:rPr>
              <a:t>$34 billion in direct medical costs</a:t>
            </a:r>
          </a:p>
          <a:p>
            <a:pPr marL="685800" indent="-279400"/>
            <a:r>
              <a:rPr lang="en-US" dirty="0">
                <a:solidFill>
                  <a:srgbClr val="646A6C"/>
                </a:solidFill>
              </a:rPr>
              <a:t>734,000 hospitalizations </a:t>
            </a:r>
          </a:p>
          <a:p>
            <a:pPr marL="685800"/>
            <a:endParaRPr lang="en-US" dirty="0" smtClean="0"/>
          </a:p>
          <a:p>
            <a:pPr marL="685800">
              <a:buNone/>
            </a:pPr>
            <a:r>
              <a:rPr lang="en-US" b="1" dirty="0" smtClean="0">
                <a:solidFill>
                  <a:schemeClr val="bg2"/>
                </a:solidFill>
              </a:rPr>
              <a:t>Skin Health</a:t>
            </a:r>
            <a:r>
              <a:rPr lang="en-US" b="1" baseline="30000" dirty="0" smtClean="0">
                <a:solidFill>
                  <a:schemeClr val="bg2"/>
                </a:solidFill>
              </a:rPr>
              <a:t>(3)</a:t>
            </a:r>
            <a:endParaRPr lang="en-US" b="1" dirty="0" smtClean="0">
              <a:solidFill>
                <a:schemeClr val="bg2"/>
              </a:solidFill>
            </a:endParaRPr>
          </a:p>
          <a:p>
            <a:pPr marL="685800" indent="-279400"/>
            <a:r>
              <a:rPr lang="en-US" dirty="0" smtClean="0">
                <a:solidFill>
                  <a:srgbClr val="646A6C"/>
                </a:solidFill>
              </a:rPr>
              <a:t>$</a:t>
            </a:r>
            <a:r>
              <a:rPr lang="en-US" dirty="0">
                <a:solidFill>
                  <a:srgbClr val="646A6C"/>
                </a:solidFill>
              </a:rPr>
              <a:t>11 billion total annual cost  (pressure ulcers)</a:t>
            </a:r>
          </a:p>
          <a:p>
            <a:pPr marL="685800" indent="-279400"/>
            <a:r>
              <a:rPr lang="en-US" dirty="0">
                <a:solidFill>
                  <a:srgbClr val="646A6C"/>
                </a:solidFill>
              </a:rPr>
              <a:t>2.5 million pressure ulcers treated in US acute </a:t>
            </a:r>
            <a:r>
              <a:rPr lang="en-US" dirty="0" smtClean="0">
                <a:solidFill>
                  <a:srgbClr val="646A6C"/>
                </a:solidFill>
              </a:rPr>
              <a:t>care</a:t>
            </a:r>
            <a:endParaRPr lang="en-US" dirty="0">
              <a:solidFill>
                <a:srgbClr val="646A6C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DRIVERS OF </a:t>
            </a:r>
            <a:r>
              <a:rPr lang="en-US" dirty="0" smtClean="0"/>
              <a:t>CHANGE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315114" y="6094305"/>
            <a:ext cx="35860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77800" indent="-177800">
              <a:buAutoNum type="arabicPeriod"/>
            </a:pPr>
            <a:r>
              <a:rPr lang="en-US" sz="800" dirty="0" smtClean="0">
                <a:solidFill>
                  <a:schemeClr val="accent3"/>
                </a:solidFill>
                <a:hlinkClick r:id="rId4"/>
              </a:rPr>
              <a:t>http</a:t>
            </a:r>
            <a:r>
              <a:rPr lang="en-US" sz="800" dirty="0">
                <a:solidFill>
                  <a:schemeClr val="accent3"/>
                </a:solidFill>
                <a:hlinkClick r:id="rId4"/>
              </a:rPr>
              <a:t>://</a:t>
            </a:r>
            <a:r>
              <a:rPr lang="en-US" sz="800" dirty="0" smtClean="0">
                <a:solidFill>
                  <a:schemeClr val="accent3"/>
                </a:solidFill>
                <a:hlinkClick r:id="rId4"/>
              </a:rPr>
              <a:t>www.cdc.gov/media/releases/2015/p0225-clostridium-difficile.html</a:t>
            </a:r>
            <a:r>
              <a:rPr lang="en-US" sz="800" dirty="0" smtClean="0">
                <a:solidFill>
                  <a:schemeClr val="accent3"/>
                </a:solidFill>
              </a:rPr>
              <a:t> </a:t>
            </a:r>
          </a:p>
          <a:p>
            <a:pPr marL="177800" indent="-177800">
              <a:buAutoNum type="arabicPeriod"/>
            </a:pPr>
            <a:r>
              <a:rPr lang="en-US" sz="800" dirty="0">
                <a:solidFill>
                  <a:schemeClr val="accent3"/>
                </a:solidFill>
                <a:hlinkClick r:id="rId4"/>
              </a:rPr>
              <a:t>http://</a:t>
            </a:r>
            <a:r>
              <a:rPr lang="en-US" sz="800" dirty="0" smtClean="0">
                <a:solidFill>
                  <a:schemeClr val="accent3"/>
                </a:solidFill>
                <a:hlinkClick r:id="rId4"/>
              </a:rPr>
              <a:t>www.cdc.gov/media/releases/2015/p0225-clostridium-difficile.html</a:t>
            </a:r>
            <a:r>
              <a:rPr lang="en-US" sz="800" dirty="0" smtClean="0">
                <a:solidFill>
                  <a:schemeClr val="accent3"/>
                </a:solidFill>
              </a:rPr>
              <a:t> </a:t>
            </a:r>
          </a:p>
          <a:p>
            <a:pPr marL="177800" indent="-177800">
              <a:buAutoNum type="arabicPeriod"/>
            </a:pPr>
            <a:r>
              <a:rPr lang="en-US" sz="800" dirty="0">
                <a:solidFill>
                  <a:schemeClr val="accent3"/>
                </a:solidFill>
                <a:hlinkClick r:id="rId5"/>
              </a:rPr>
              <a:t>http://www.ncbi.nlm.nih.gov/pmc/articles/PMC2810192</a:t>
            </a:r>
            <a:r>
              <a:rPr lang="en-US" sz="800" dirty="0" smtClean="0">
                <a:solidFill>
                  <a:schemeClr val="accent3"/>
                </a:solidFill>
                <a:hlinkClick r:id="rId5"/>
              </a:rPr>
              <a:t>/</a:t>
            </a:r>
            <a:r>
              <a:rPr lang="en-US" sz="800" dirty="0" smtClean="0">
                <a:solidFill>
                  <a:schemeClr val="accent3"/>
                </a:solidFill>
              </a:rPr>
              <a:t> 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205" y="0"/>
            <a:ext cx="718457" cy="71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199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9" b="19194"/>
          <a:stretch/>
        </p:blipFill>
        <p:spPr>
          <a:xfrm>
            <a:off x="319315" y="304800"/>
            <a:ext cx="8530998" cy="6241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213" y="674914"/>
            <a:ext cx="8534400" cy="656660"/>
          </a:xfrm>
          <a:solidFill>
            <a:srgbClr val="FFFFFF">
              <a:alpha val="50196"/>
            </a:srgbClr>
          </a:solidFill>
        </p:spPr>
        <p:txBody>
          <a:bodyPr/>
          <a:lstStyle/>
          <a:p>
            <a:pPr marL="233363"/>
            <a:r>
              <a:rPr lang="fr-FR" dirty="0">
                <a:solidFill>
                  <a:schemeClr val="accent3"/>
                </a:solidFill>
              </a:rPr>
              <a:t>Clinical </a:t>
            </a:r>
            <a:r>
              <a:rPr lang="fr-FR" dirty="0" smtClean="0">
                <a:solidFill>
                  <a:schemeClr val="accent3"/>
                </a:solidFill>
              </a:rPr>
              <a:t>Lens</a:t>
            </a:r>
            <a:r>
              <a:rPr lang="fr-FR" dirty="0">
                <a:solidFill>
                  <a:schemeClr val="accent3"/>
                </a:solidFill>
              </a:rPr>
              <a:t>: Sepsis &amp; Patient Experience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8D23024-0CD2-DE47-BF7C-91EDB09AD88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en-US" dirty="0"/>
              <a:t>DRIVERS OF CHANGE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95680" y="1496215"/>
            <a:ext cx="1045028" cy="4196231"/>
            <a:chOff x="10029372" y="1865300"/>
            <a:chExt cx="1045028" cy="4196231"/>
          </a:xfrm>
        </p:grpSpPr>
        <p:sp>
          <p:nvSpPr>
            <p:cNvPr id="3" name="Rectangle 2"/>
            <p:cNvSpPr/>
            <p:nvPr/>
          </p:nvSpPr>
          <p:spPr>
            <a:xfrm>
              <a:off x="10444843" y="2121685"/>
              <a:ext cx="214085" cy="388632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/>
            <p:cNvSpPr/>
            <p:nvPr/>
          </p:nvSpPr>
          <p:spPr>
            <a:xfrm rot="5400000">
              <a:off x="10498364" y="5485495"/>
              <a:ext cx="107044" cy="104502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Freeform 4"/>
            <p:cNvSpPr/>
            <p:nvPr/>
          </p:nvSpPr>
          <p:spPr>
            <a:xfrm>
              <a:off x="10029372" y="4227513"/>
              <a:ext cx="439295" cy="1739900"/>
            </a:xfrm>
            <a:custGeom>
              <a:avLst/>
              <a:gdLst>
                <a:gd name="connsiteX0" fmla="*/ 0 w 414337"/>
                <a:gd name="connsiteY0" fmla="*/ 1676400 h 1676400"/>
                <a:gd name="connsiteX1" fmla="*/ 395287 w 414337"/>
                <a:gd name="connsiteY1" fmla="*/ 0 h 1676400"/>
                <a:gd name="connsiteX2" fmla="*/ 414337 w 414337"/>
                <a:gd name="connsiteY2" fmla="*/ 1666875 h 1676400"/>
                <a:gd name="connsiteX3" fmla="*/ 0 w 414337"/>
                <a:gd name="connsiteY3" fmla="*/ 1676400 h 1676400"/>
                <a:gd name="connsiteX0" fmla="*/ 0 w 414337"/>
                <a:gd name="connsiteY0" fmla="*/ 1676400 h 1676400"/>
                <a:gd name="connsiteX1" fmla="*/ 395287 w 414337"/>
                <a:gd name="connsiteY1" fmla="*/ 0 h 1676400"/>
                <a:gd name="connsiteX2" fmla="*/ 414337 w 414337"/>
                <a:gd name="connsiteY2" fmla="*/ 1666875 h 1676400"/>
                <a:gd name="connsiteX3" fmla="*/ 0 w 414337"/>
                <a:gd name="connsiteY3" fmla="*/ 1676400 h 1676400"/>
                <a:gd name="connsiteX0" fmla="*/ 0 w 419545"/>
                <a:gd name="connsiteY0" fmla="*/ 1739900 h 1739900"/>
                <a:gd name="connsiteX1" fmla="*/ 419545 w 419545"/>
                <a:gd name="connsiteY1" fmla="*/ 0 h 1739900"/>
                <a:gd name="connsiteX2" fmla="*/ 414337 w 419545"/>
                <a:gd name="connsiteY2" fmla="*/ 1730375 h 1739900"/>
                <a:gd name="connsiteX3" fmla="*/ 0 w 419545"/>
                <a:gd name="connsiteY3" fmla="*/ 1739900 h 173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545" h="1739900">
                  <a:moveTo>
                    <a:pt x="0" y="1739900"/>
                  </a:moveTo>
                  <a:cubicBezTo>
                    <a:pt x="471375" y="1244600"/>
                    <a:pt x="287783" y="558800"/>
                    <a:pt x="419545" y="0"/>
                  </a:cubicBezTo>
                  <a:lnTo>
                    <a:pt x="414337" y="1730375"/>
                  </a:lnTo>
                  <a:lnTo>
                    <a:pt x="0" y="173990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Freeform 38"/>
            <p:cNvSpPr/>
            <p:nvPr/>
          </p:nvSpPr>
          <p:spPr>
            <a:xfrm flipH="1">
              <a:off x="10635105" y="4227513"/>
              <a:ext cx="439295" cy="1739900"/>
            </a:xfrm>
            <a:custGeom>
              <a:avLst/>
              <a:gdLst>
                <a:gd name="connsiteX0" fmla="*/ 0 w 414337"/>
                <a:gd name="connsiteY0" fmla="*/ 1676400 h 1676400"/>
                <a:gd name="connsiteX1" fmla="*/ 395287 w 414337"/>
                <a:gd name="connsiteY1" fmla="*/ 0 h 1676400"/>
                <a:gd name="connsiteX2" fmla="*/ 414337 w 414337"/>
                <a:gd name="connsiteY2" fmla="*/ 1666875 h 1676400"/>
                <a:gd name="connsiteX3" fmla="*/ 0 w 414337"/>
                <a:gd name="connsiteY3" fmla="*/ 1676400 h 1676400"/>
                <a:gd name="connsiteX0" fmla="*/ 0 w 414337"/>
                <a:gd name="connsiteY0" fmla="*/ 1676400 h 1676400"/>
                <a:gd name="connsiteX1" fmla="*/ 395287 w 414337"/>
                <a:gd name="connsiteY1" fmla="*/ 0 h 1676400"/>
                <a:gd name="connsiteX2" fmla="*/ 414337 w 414337"/>
                <a:gd name="connsiteY2" fmla="*/ 1666875 h 1676400"/>
                <a:gd name="connsiteX3" fmla="*/ 0 w 414337"/>
                <a:gd name="connsiteY3" fmla="*/ 1676400 h 1676400"/>
                <a:gd name="connsiteX0" fmla="*/ 0 w 419545"/>
                <a:gd name="connsiteY0" fmla="*/ 1739900 h 1739900"/>
                <a:gd name="connsiteX1" fmla="*/ 419545 w 419545"/>
                <a:gd name="connsiteY1" fmla="*/ 0 h 1739900"/>
                <a:gd name="connsiteX2" fmla="*/ 414337 w 419545"/>
                <a:gd name="connsiteY2" fmla="*/ 1730375 h 1739900"/>
                <a:gd name="connsiteX3" fmla="*/ 0 w 419545"/>
                <a:gd name="connsiteY3" fmla="*/ 1739900 h 173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545" h="1739900">
                  <a:moveTo>
                    <a:pt x="0" y="1739900"/>
                  </a:moveTo>
                  <a:cubicBezTo>
                    <a:pt x="471375" y="1244600"/>
                    <a:pt x="287783" y="558800"/>
                    <a:pt x="419545" y="0"/>
                  </a:cubicBezTo>
                  <a:lnTo>
                    <a:pt x="414337" y="1730375"/>
                  </a:lnTo>
                  <a:lnTo>
                    <a:pt x="0" y="173990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Freeform 72"/>
            <p:cNvSpPr/>
            <p:nvPr/>
          </p:nvSpPr>
          <p:spPr>
            <a:xfrm flipV="1">
              <a:off x="10029372" y="1865300"/>
              <a:ext cx="439295" cy="1739900"/>
            </a:xfrm>
            <a:custGeom>
              <a:avLst/>
              <a:gdLst>
                <a:gd name="connsiteX0" fmla="*/ 0 w 414337"/>
                <a:gd name="connsiteY0" fmla="*/ 1676400 h 1676400"/>
                <a:gd name="connsiteX1" fmla="*/ 395287 w 414337"/>
                <a:gd name="connsiteY1" fmla="*/ 0 h 1676400"/>
                <a:gd name="connsiteX2" fmla="*/ 414337 w 414337"/>
                <a:gd name="connsiteY2" fmla="*/ 1666875 h 1676400"/>
                <a:gd name="connsiteX3" fmla="*/ 0 w 414337"/>
                <a:gd name="connsiteY3" fmla="*/ 1676400 h 1676400"/>
                <a:gd name="connsiteX0" fmla="*/ 0 w 414337"/>
                <a:gd name="connsiteY0" fmla="*/ 1676400 h 1676400"/>
                <a:gd name="connsiteX1" fmla="*/ 395287 w 414337"/>
                <a:gd name="connsiteY1" fmla="*/ 0 h 1676400"/>
                <a:gd name="connsiteX2" fmla="*/ 414337 w 414337"/>
                <a:gd name="connsiteY2" fmla="*/ 1666875 h 1676400"/>
                <a:gd name="connsiteX3" fmla="*/ 0 w 414337"/>
                <a:gd name="connsiteY3" fmla="*/ 1676400 h 1676400"/>
                <a:gd name="connsiteX0" fmla="*/ 0 w 419545"/>
                <a:gd name="connsiteY0" fmla="*/ 1739900 h 1739900"/>
                <a:gd name="connsiteX1" fmla="*/ 419545 w 419545"/>
                <a:gd name="connsiteY1" fmla="*/ 0 h 1739900"/>
                <a:gd name="connsiteX2" fmla="*/ 414337 w 419545"/>
                <a:gd name="connsiteY2" fmla="*/ 1730375 h 1739900"/>
                <a:gd name="connsiteX3" fmla="*/ 0 w 419545"/>
                <a:gd name="connsiteY3" fmla="*/ 1739900 h 173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545" h="1739900">
                  <a:moveTo>
                    <a:pt x="0" y="1739900"/>
                  </a:moveTo>
                  <a:cubicBezTo>
                    <a:pt x="471375" y="1244600"/>
                    <a:pt x="287783" y="558800"/>
                    <a:pt x="419545" y="0"/>
                  </a:cubicBezTo>
                  <a:lnTo>
                    <a:pt x="414337" y="1730375"/>
                  </a:lnTo>
                  <a:lnTo>
                    <a:pt x="0" y="173990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 73"/>
            <p:cNvSpPr/>
            <p:nvPr/>
          </p:nvSpPr>
          <p:spPr>
            <a:xfrm flipH="1" flipV="1">
              <a:off x="10635105" y="1865300"/>
              <a:ext cx="439295" cy="1739900"/>
            </a:xfrm>
            <a:custGeom>
              <a:avLst/>
              <a:gdLst>
                <a:gd name="connsiteX0" fmla="*/ 0 w 414337"/>
                <a:gd name="connsiteY0" fmla="*/ 1676400 h 1676400"/>
                <a:gd name="connsiteX1" fmla="*/ 395287 w 414337"/>
                <a:gd name="connsiteY1" fmla="*/ 0 h 1676400"/>
                <a:gd name="connsiteX2" fmla="*/ 414337 w 414337"/>
                <a:gd name="connsiteY2" fmla="*/ 1666875 h 1676400"/>
                <a:gd name="connsiteX3" fmla="*/ 0 w 414337"/>
                <a:gd name="connsiteY3" fmla="*/ 1676400 h 1676400"/>
                <a:gd name="connsiteX0" fmla="*/ 0 w 414337"/>
                <a:gd name="connsiteY0" fmla="*/ 1676400 h 1676400"/>
                <a:gd name="connsiteX1" fmla="*/ 395287 w 414337"/>
                <a:gd name="connsiteY1" fmla="*/ 0 h 1676400"/>
                <a:gd name="connsiteX2" fmla="*/ 414337 w 414337"/>
                <a:gd name="connsiteY2" fmla="*/ 1666875 h 1676400"/>
                <a:gd name="connsiteX3" fmla="*/ 0 w 414337"/>
                <a:gd name="connsiteY3" fmla="*/ 1676400 h 1676400"/>
                <a:gd name="connsiteX0" fmla="*/ 0 w 419545"/>
                <a:gd name="connsiteY0" fmla="*/ 1739900 h 1739900"/>
                <a:gd name="connsiteX1" fmla="*/ 419545 w 419545"/>
                <a:gd name="connsiteY1" fmla="*/ 0 h 1739900"/>
                <a:gd name="connsiteX2" fmla="*/ 414337 w 419545"/>
                <a:gd name="connsiteY2" fmla="*/ 1730375 h 1739900"/>
                <a:gd name="connsiteX3" fmla="*/ 0 w 419545"/>
                <a:gd name="connsiteY3" fmla="*/ 1739900 h 173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545" h="1739900">
                  <a:moveTo>
                    <a:pt x="0" y="1739900"/>
                  </a:moveTo>
                  <a:cubicBezTo>
                    <a:pt x="471375" y="1244600"/>
                    <a:pt x="287783" y="558800"/>
                    <a:pt x="419545" y="0"/>
                  </a:cubicBezTo>
                  <a:lnTo>
                    <a:pt x="414337" y="1730375"/>
                  </a:lnTo>
                  <a:lnTo>
                    <a:pt x="0" y="173990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Oval 6"/>
          <p:cNvSpPr/>
          <p:nvPr/>
        </p:nvSpPr>
        <p:spPr>
          <a:xfrm>
            <a:off x="615412" y="3341914"/>
            <a:ext cx="1605564" cy="61059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Urosepsis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895680" y="1996105"/>
            <a:ext cx="1045028" cy="61059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CAUTI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600899" y="1805940"/>
            <a:ext cx="1990276" cy="3886506"/>
            <a:chOff x="2025148" y="1805940"/>
            <a:chExt cx="1990276" cy="3886506"/>
          </a:xfrm>
        </p:grpSpPr>
        <p:grpSp>
          <p:nvGrpSpPr>
            <p:cNvPr id="42" name="Group 41"/>
            <p:cNvGrpSpPr/>
            <p:nvPr/>
          </p:nvGrpSpPr>
          <p:grpSpPr>
            <a:xfrm>
              <a:off x="2497772" y="1805940"/>
              <a:ext cx="1045028" cy="3886506"/>
              <a:chOff x="10029372" y="2175025"/>
              <a:chExt cx="1045028" cy="3886506"/>
            </a:xfrm>
          </p:grpSpPr>
          <p:sp>
            <p:nvSpPr>
              <p:cNvPr id="43" name="Rectangle 42"/>
              <p:cNvSpPr/>
              <p:nvPr/>
            </p:nvSpPr>
            <p:spPr>
              <a:xfrm>
                <a:off x="10444843" y="2175025"/>
                <a:ext cx="214085" cy="3832984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Rectangle 43"/>
              <p:cNvSpPr/>
              <p:nvPr/>
            </p:nvSpPr>
            <p:spPr>
              <a:xfrm rot="5400000">
                <a:off x="10498364" y="5485495"/>
                <a:ext cx="107044" cy="1045028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Freeform 44"/>
              <p:cNvSpPr/>
              <p:nvPr/>
            </p:nvSpPr>
            <p:spPr>
              <a:xfrm>
                <a:off x="10053122" y="4227513"/>
                <a:ext cx="439295" cy="1739900"/>
              </a:xfrm>
              <a:custGeom>
                <a:avLst/>
                <a:gdLst>
                  <a:gd name="connsiteX0" fmla="*/ 0 w 414337"/>
                  <a:gd name="connsiteY0" fmla="*/ 1676400 h 1676400"/>
                  <a:gd name="connsiteX1" fmla="*/ 395287 w 414337"/>
                  <a:gd name="connsiteY1" fmla="*/ 0 h 1676400"/>
                  <a:gd name="connsiteX2" fmla="*/ 414337 w 414337"/>
                  <a:gd name="connsiteY2" fmla="*/ 1666875 h 1676400"/>
                  <a:gd name="connsiteX3" fmla="*/ 0 w 414337"/>
                  <a:gd name="connsiteY3" fmla="*/ 1676400 h 1676400"/>
                  <a:gd name="connsiteX0" fmla="*/ 0 w 414337"/>
                  <a:gd name="connsiteY0" fmla="*/ 1676400 h 1676400"/>
                  <a:gd name="connsiteX1" fmla="*/ 395287 w 414337"/>
                  <a:gd name="connsiteY1" fmla="*/ 0 h 1676400"/>
                  <a:gd name="connsiteX2" fmla="*/ 414337 w 414337"/>
                  <a:gd name="connsiteY2" fmla="*/ 1666875 h 1676400"/>
                  <a:gd name="connsiteX3" fmla="*/ 0 w 414337"/>
                  <a:gd name="connsiteY3" fmla="*/ 1676400 h 1676400"/>
                  <a:gd name="connsiteX0" fmla="*/ 0 w 419545"/>
                  <a:gd name="connsiteY0" fmla="*/ 1739900 h 1739900"/>
                  <a:gd name="connsiteX1" fmla="*/ 419545 w 419545"/>
                  <a:gd name="connsiteY1" fmla="*/ 0 h 1739900"/>
                  <a:gd name="connsiteX2" fmla="*/ 414337 w 419545"/>
                  <a:gd name="connsiteY2" fmla="*/ 1730375 h 1739900"/>
                  <a:gd name="connsiteX3" fmla="*/ 0 w 419545"/>
                  <a:gd name="connsiteY3" fmla="*/ 1739900 h 1739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545" h="1739900">
                    <a:moveTo>
                      <a:pt x="0" y="1739900"/>
                    </a:moveTo>
                    <a:cubicBezTo>
                      <a:pt x="471375" y="1244600"/>
                      <a:pt x="287783" y="558800"/>
                      <a:pt x="419545" y="0"/>
                    </a:cubicBezTo>
                    <a:lnTo>
                      <a:pt x="414337" y="1730375"/>
                    </a:lnTo>
                    <a:lnTo>
                      <a:pt x="0" y="173990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Freeform 45"/>
              <p:cNvSpPr/>
              <p:nvPr/>
            </p:nvSpPr>
            <p:spPr>
              <a:xfrm flipH="1">
                <a:off x="10611355" y="4227513"/>
                <a:ext cx="439295" cy="1739900"/>
              </a:xfrm>
              <a:custGeom>
                <a:avLst/>
                <a:gdLst>
                  <a:gd name="connsiteX0" fmla="*/ 0 w 414337"/>
                  <a:gd name="connsiteY0" fmla="*/ 1676400 h 1676400"/>
                  <a:gd name="connsiteX1" fmla="*/ 395287 w 414337"/>
                  <a:gd name="connsiteY1" fmla="*/ 0 h 1676400"/>
                  <a:gd name="connsiteX2" fmla="*/ 414337 w 414337"/>
                  <a:gd name="connsiteY2" fmla="*/ 1666875 h 1676400"/>
                  <a:gd name="connsiteX3" fmla="*/ 0 w 414337"/>
                  <a:gd name="connsiteY3" fmla="*/ 1676400 h 1676400"/>
                  <a:gd name="connsiteX0" fmla="*/ 0 w 414337"/>
                  <a:gd name="connsiteY0" fmla="*/ 1676400 h 1676400"/>
                  <a:gd name="connsiteX1" fmla="*/ 395287 w 414337"/>
                  <a:gd name="connsiteY1" fmla="*/ 0 h 1676400"/>
                  <a:gd name="connsiteX2" fmla="*/ 414337 w 414337"/>
                  <a:gd name="connsiteY2" fmla="*/ 1666875 h 1676400"/>
                  <a:gd name="connsiteX3" fmla="*/ 0 w 414337"/>
                  <a:gd name="connsiteY3" fmla="*/ 1676400 h 1676400"/>
                  <a:gd name="connsiteX0" fmla="*/ 0 w 419545"/>
                  <a:gd name="connsiteY0" fmla="*/ 1739900 h 1739900"/>
                  <a:gd name="connsiteX1" fmla="*/ 419545 w 419545"/>
                  <a:gd name="connsiteY1" fmla="*/ 0 h 1739900"/>
                  <a:gd name="connsiteX2" fmla="*/ 414337 w 419545"/>
                  <a:gd name="connsiteY2" fmla="*/ 1730375 h 1739900"/>
                  <a:gd name="connsiteX3" fmla="*/ 0 w 419545"/>
                  <a:gd name="connsiteY3" fmla="*/ 1739900 h 1739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545" h="1739900">
                    <a:moveTo>
                      <a:pt x="0" y="1739900"/>
                    </a:moveTo>
                    <a:cubicBezTo>
                      <a:pt x="471375" y="1244600"/>
                      <a:pt x="287783" y="558800"/>
                      <a:pt x="419545" y="0"/>
                    </a:cubicBezTo>
                    <a:lnTo>
                      <a:pt x="414337" y="1730375"/>
                    </a:lnTo>
                    <a:lnTo>
                      <a:pt x="0" y="173990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5" name="Freeform 74"/>
              <p:cNvSpPr/>
              <p:nvPr/>
            </p:nvSpPr>
            <p:spPr>
              <a:xfrm flipV="1">
                <a:off x="10053122" y="2202770"/>
                <a:ext cx="439295" cy="1739900"/>
              </a:xfrm>
              <a:custGeom>
                <a:avLst/>
                <a:gdLst>
                  <a:gd name="connsiteX0" fmla="*/ 0 w 414337"/>
                  <a:gd name="connsiteY0" fmla="*/ 1676400 h 1676400"/>
                  <a:gd name="connsiteX1" fmla="*/ 395287 w 414337"/>
                  <a:gd name="connsiteY1" fmla="*/ 0 h 1676400"/>
                  <a:gd name="connsiteX2" fmla="*/ 414337 w 414337"/>
                  <a:gd name="connsiteY2" fmla="*/ 1666875 h 1676400"/>
                  <a:gd name="connsiteX3" fmla="*/ 0 w 414337"/>
                  <a:gd name="connsiteY3" fmla="*/ 1676400 h 1676400"/>
                  <a:gd name="connsiteX0" fmla="*/ 0 w 414337"/>
                  <a:gd name="connsiteY0" fmla="*/ 1676400 h 1676400"/>
                  <a:gd name="connsiteX1" fmla="*/ 395287 w 414337"/>
                  <a:gd name="connsiteY1" fmla="*/ 0 h 1676400"/>
                  <a:gd name="connsiteX2" fmla="*/ 414337 w 414337"/>
                  <a:gd name="connsiteY2" fmla="*/ 1666875 h 1676400"/>
                  <a:gd name="connsiteX3" fmla="*/ 0 w 414337"/>
                  <a:gd name="connsiteY3" fmla="*/ 1676400 h 1676400"/>
                  <a:gd name="connsiteX0" fmla="*/ 0 w 419545"/>
                  <a:gd name="connsiteY0" fmla="*/ 1739900 h 1739900"/>
                  <a:gd name="connsiteX1" fmla="*/ 419545 w 419545"/>
                  <a:gd name="connsiteY1" fmla="*/ 0 h 1739900"/>
                  <a:gd name="connsiteX2" fmla="*/ 414337 w 419545"/>
                  <a:gd name="connsiteY2" fmla="*/ 1730375 h 1739900"/>
                  <a:gd name="connsiteX3" fmla="*/ 0 w 419545"/>
                  <a:gd name="connsiteY3" fmla="*/ 1739900 h 1739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545" h="1739900">
                    <a:moveTo>
                      <a:pt x="0" y="1739900"/>
                    </a:moveTo>
                    <a:cubicBezTo>
                      <a:pt x="471375" y="1244600"/>
                      <a:pt x="287783" y="558800"/>
                      <a:pt x="419545" y="0"/>
                    </a:cubicBezTo>
                    <a:lnTo>
                      <a:pt x="414337" y="1730375"/>
                    </a:lnTo>
                    <a:lnTo>
                      <a:pt x="0" y="173990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Freeform 75"/>
              <p:cNvSpPr/>
              <p:nvPr/>
            </p:nvSpPr>
            <p:spPr>
              <a:xfrm flipH="1" flipV="1">
                <a:off x="10611355" y="2202770"/>
                <a:ext cx="439295" cy="1739900"/>
              </a:xfrm>
              <a:custGeom>
                <a:avLst/>
                <a:gdLst>
                  <a:gd name="connsiteX0" fmla="*/ 0 w 414337"/>
                  <a:gd name="connsiteY0" fmla="*/ 1676400 h 1676400"/>
                  <a:gd name="connsiteX1" fmla="*/ 395287 w 414337"/>
                  <a:gd name="connsiteY1" fmla="*/ 0 h 1676400"/>
                  <a:gd name="connsiteX2" fmla="*/ 414337 w 414337"/>
                  <a:gd name="connsiteY2" fmla="*/ 1666875 h 1676400"/>
                  <a:gd name="connsiteX3" fmla="*/ 0 w 414337"/>
                  <a:gd name="connsiteY3" fmla="*/ 1676400 h 1676400"/>
                  <a:gd name="connsiteX0" fmla="*/ 0 w 414337"/>
                  <a:gd name="connsiteY0" fmla="*/ 1676400 h 1676400"/>
                  <a:gd name="connsiteX1" fmla="*/ 395287 w 414337"/>
                  <a:gd name="connsiteY1" fmla="*/ 0 h 1676400"/>
                  <a:gd name="connsiteX2" fmla="*/ 414337 w 414337"/>
                  <a:gd name="connsiteY2" fmla="*/ 1666875 h 1676400"/>
                  <a:gd name="connsiteX3" fmla="*/ 0 w 414337"/>
                  <a:gd name="connsiteY3" fmla="*/ 1676400 h 1676400"/>
                  <a:gd name="connsiteX0" fmla="*/ 0 w 419545"/>
                  <a:gd name="connsiteY0" fmla="*/ 1739900 h 1739900"/>
                  <a:gd name="connsiteX1" fmla="*/ 419545 w 419545"/>
                  <a:gd name="connsiteY1" fmla="*/ 0 h 1739900"/>
                  <a:gd name="connsiteX2" fmla="*/ 414337 w 419545"/>
                  <a:gd name="connsiteY2" fmla="*/ 1730375 h 1739900"/>
                  <a:gd name="connsiteX3" fmla="*/ 0 w 419545"/>
                  <a:gd name="connsiteY3" fmla="*/ 1739900 h 1739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9545" h="1739900">
                    <a:moveTo>
                      <a:pt x="0" y="1739900"/>
                    </a:moveTo>
                    <a:cubicBezTo>
                      <a:pt x="471375" y="1244600"/>
                      <a:pt x="287783" y="558800"/>
                      <a:pt x="419545" y="0"/>
                    </a:cubicBezTo>
                    <a:lnTo>
                      <a:pt x="414337" y="1730375"/>
                    </a:lnTo>
                    <a:lnTo>
                      <a:pt x="0" y="173990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7" name="Oval 46"/>
            <p:cNvSpPr/>
            <p:nvPr/>
          </p:nvSpPr>
          <p:spPr>
            <a:xfrm>
              <a:off x="2217504" y="3320885"/>
              <a:ext cx="1605564" cy="77684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Blood</a:t>
              </a:r>
              <a:b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Stream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2352124" y="2119637"/>
              <a:ext cx="1336324" cy="61059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CLABSI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80" name="Oval 79"/>
            <p:cNvSpPr/>
            <p:nvPr/>
          </p:nvSpPr>
          <p:spPr>
            <a:xfrm>
              <a:off x="2025148" y="4454360"/>
              <a:ext cx="1990276" cy="776845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Maintenance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175166" y="1334303"/>
            <a:ext cx="1045028" cy="4358143"/>
            <a:chOff x="10029372" y="1703388"/>
            <a:chExt cx="1045028" cy="4358143"/>
          </a:xfrm>
        </p:grpSpPr>
        <p:sp>
          <p:nvSpPr>
            <p:cNvPr id="50" name="Rectangle 49"/>
            <p:cNvSpPr/>
            <p:nvPr/>
          </p:nvSpPr>
          <p:spPr>
            <a:xfrm>
              <a:off x="10444843" y="2121685"/>
              <a:ext cx="214085" cy="388632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ectangle 50"/>
            <p:cNvSpPr/>
            <p:nvPr/>
          </p:nvSpPr>
          <p:spPr>
            <a:xfrm rot="5400000">
              <a:off x="10498364" y="5485495"/>
              <a:ext cx="107044" cy="104502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10053122" y="4227513"/>
              <a:ext cx="439295" cy="1739900"/>
            </a:xfrm>
            <a:custGeom>
              <a:avLst/>
              <a:gdLst>
                <a:gd name="connsiteX0" fmla="*/ 0 w 414337"/>
                <a:gd name="connsiteY0" fmla="*/ 1676400 h 1676400"/>
                <a:gd name="connsiteX1" fmla="*/ 395287 w 414337"/>
                <a:gd name="connsiteY1" fmla="*/ 0 h 1676400"/>
                <a:gd name="connsiteX2" fmla="*/ 414337 w 414337"/>
                <a:gd name="connsiteY2" fmla="*/ 1666875 h 1676400"/>
                <a:gd name="connsiteX3" fmla="*/ 0 w 414337"/>
                <a:gd name="connsiteY3" fmla="*/ 1676400 h 1676400"/>
                <a:gd name="connsiteX0" fmla="*/ 0 w 414337"/>
                <a:gd name="connsiteY0" fmla="*/ 1676400 h 1676400"/>
                <a:gd name="connsiteX1" fmla="*/ 395287 w 414337"/>
                <a:gd name="connsiteY1" fmla="*/ 0 h 1676400"/>
                <a:gd name="connsiteX2" fmla="*/ 414337 w 414337"/>
                <a:gd name="connsiteY2" fmla="*/ 1666875 h 1676400"/>
                <a:gd name="connsiteX3" fmla="*/ 0 w 414337"/>
                <a:gd name="connsiteY3" fmla="*/ 1676400 h 1676400"/>
                <a:gd name="connsiteX0" fmla="*/ 0 w 419545"/>
                <a:gd name="connsiteY0" fmla="*/ 1739900 h 1739900"/>
                <a:gd name="connsiteX1" fmla="*/ 419545 w 419545"/>
                <a:gd name="connsiteY1" fmla="*/ 0 h 1739900"/>
                <a:gd name="connsiteX2" fmla="*/ 414337 w 419545"/>
                <a:gd name="connsiteY2" fmla="*/ 1730375 h 1739900"/>
                <a:gd name="connsiteX3" fmla="*/ 0 w 419545"/>
                <a:gd name="connsiteY3" fmla="*/ 1739900 h 173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545" h="1739900">
                  <a:moveTo>
                    <a:pt x="0" y="1739900"/>
                  </a:moveTo>
                  <a:cubicBezTo>
                    <a:pt x="471375" y="1244600"/>
                    <a:pt x="287783" y="558800"/>
                    <a:pt x="419545" y="0"/>
                  </a:cubicBezTo>
                  <a:lnTo>
                    <a:pt x="414337" y="1730375"/>
                  </a:lnTo>
                  <a:lnTo>
                    <a:pt x="0" y="173990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Freeform 52"/>
            <p:cNvSpPr/>
            <p:nvPr/>
          </p:nvSpPr>
          <p:spPr>
            <a:xfrm flipH="1">
              <a:off x="10611355" y="4227513"/>
              <a:ext cx="439295" cy="1739900"/>
            </a:xfrm>
            <a:custGeom>
              <a:avLst/>
              <a:gdLst>
                <a:gd name="connsiteX0" fmla="*/ 0 w 414337"/>
                <a:gd name="connsiteY0" fmla="*/ 1676400 h 1676400"/>
                <a:gd name="connsiteX1" fmla="*/ 395287 w 414337"/>
                <a:gd name="connsiteY1" fmla="*/ 0 h 1676400"/>
                <a:gd name="connsiteX2" fmla="*/ 414337 w 414337"/>
                <a:gd name="connsiteY2" fmla="*/ 1666875 h 1676400"/>
                <a:gd name="connsiteX3" fmla="*/ 0 w 414337"/>
                <a:gd name="connsiteY3" fmla="*/ 1676400 h 1676400"/>
                <a:gd name="connsiteX0" fmla="*/ 0 w 414337"/>
                <a:gd name="connsiteY0" fmla="*/ 1676400 h 1676400"/>
                <a:gd name="connsiteX1" fmla="*/ 395287 w 414337"/>
                <a:gd name="connsiteY1" fmla="*/ 0 h 1676400"/>
                <a:gd name="connsiteX2" fmla="*/ 414337 w 414337"/>
                <a:gd name="connsiteY2" fmla="*/ 1666875 h 1676400"/>
                <a:gd name="connsiteX3" fmla="*/ 0 w 414337"/>
                <a:gd name="connsiteY3" fmla="*/ 1676400 h 1676400"/>
                <a:gd name="connsiteX0" fmla="*/ 0 w 419545"/>
                <a:gd name="connsiteY0" fmla="*/ 1739900 h 1739900"/>
                <a:gd name="connsiteX1" fmla="*/ 419545 w 419545"/>
                <a:gd name="connsiteY1" fmla="*/ 0 h 1739900"/>
                <a:gd name="connsiteX2" fmla="*/ 414337 w 419545"/>
                <a:gd name="connsiteY2" fmla="*/ 1730375 h 1739900"/>
                <a:gd name="connsiteX3" fmla="*/ 0 w 419545"/>
                <a:gd name="connsiteY3" fmla="*/ 1739900 h 173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545" h="1739900">
                  <a:moveTo>
                    <a:pt x="0" y="1739900"/>
                  </a:moveTo>
                  <a:cubicBezTo>
                    <a:pt x="471375" y="1244600"/>
                    <a:pt x="287783" y="558800"/>
                    <a:pt x="419545" y="0"/>
                  </a:cubicBezTo>
                  <a:lnTo>
                    <a:pt x="414337" y="1730375"/>
                  </a:lnTo>
                  <a:lnTo>
                    <a:pt x="0" y="173990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Freeform 76"/>
            <p:cNvSpPr/>
            <p:nvPr/>
          </p:nvSpPr>
          <p:spPr>
            <a:xfrm flipV="1">
              <a:off x="10053122" y="1703388"/>
              <a:ext cx="439295" cy="1739900"/>
            </a:xfrm>
            <a:custGeom>
              <a:avLst/>
              <a:gdLst>
                <a:gd name="connsiteX0" fmla="*/ 0 w 414337"/>
                <a:gd name="connsiteY0" fmla="*/ 1676400 h 1676400"/>
                <a:gd name="connsiteX1" fmla="*/ 395287 w 414337"/>
                <a:gd name="connsiteY1" fmla="*/ 0 h 1676400"/>
                <a:gd name="connsiteX2" fmla="*/ 414337 w 414337"/>
                <a:gd name="connsiteY2" fmla="*/ 1666875 h 1676400"/>
                <a:gd name="connsiteX3" fmla="*/ 0 w 414337"/>
                <a:gd name="connsiteY3" fmla="*/ 1676400 h 1676400"/>
                <a:gd name="connsiteX0" fmla="*/ 0 w 414337"/>
                <a:gd name="connsiteY0" fmla="*/ 1676400 h 1676400"/>
                <a:gd name="connsiteX1" fmla="*/ 395287 w 414337"/>
                <a:gd name="connsiteY1" fmla="*/ 0 h 1676400"/>
                <a:gd name="connsiteX2" fmla="*/ 414337 w 414337"/>
                <a:gd name="connsiteY2" fmla="*/ 1666875 h 1676400"/>
                <a:gd name="connsiteX3" fmla="*/ 0 w 414337"/>
                <a:gd name="connsiteY3" fmla="*/ 1676400 h 1676400"/>
                <a:gd name="connsiteX0" fmla="*/ 0 w 419545"/>
                <a:gd name="connsiteY0" fmla="*/ 1739900 h 1739900"/>
                <a:gd name="connsiteX1" fmla="*/ 419545 w 419545"/>
                <a:gd name="connsiteY1" fmla="*/ 0 h 1739900"/>
                <a:gd name="connsiteX2" fmla="*/ 414337 w 419545"/>
                <a:gd name="connsiteY2" fmla="*/ 1730375 h 1739900"/>
                <a:gd name="connsiteX3" fmla="*/ 0 w 419545"/>
                <a:gd name="connsiteY3" fmla="*/ 1739900 h 173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545" h="1739900">
                  <a:moveTo>
                    <a:pt x="0" y="1739900"/>
                  </a:moveTo>
                  <a:cubicBezTo>
                    <a:pt x="471375" y="1244600"/>
                    <a:pt x="287783" y="558800"/>
                    <a:pt x="419545" y="0"/>
                  </a:cubicBezTo>
                  <a:lnTo>
                    <a:pt x="414337" y="1730375"/>
                  </a:lnTo>
                  <a:lnTo>
                    <a:pt x="0" y="173990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Freeform 77"/>
            <p:cNvSpPr/>
            <p:nvPr/>
          </p:nvSpPr>
          <p:spPr>
            <a:xfrm flipH="1" flipV="1">
              <a:off x="10611355" y="1703388"/>
              <a:ext cx="439295" cy="1739900"/>
            </a:xfrm>
            <a:custGeom>
              <a:avLst/>
              <a:gdLst>
                <a:gd name="connsiteX0" fmla="*/ 0 w 414337"/>
                <a:gd name="connsiteY0" fmla="*/ 1676400 h 1676400"/>
                <a:gd name="connsiteX1" fmla="*/ 395287 w 414337"/>
                <a:gd name="connsiteY1" fmla="*/ 0 h 1676400"/>
                <a:gd name="connsiteX2" fmla="*/ 414337 w 414337"/>
                <a:gd name="connsiteY2" fmla="*/ 1666875 h 1676400"/>
                <a:gd name="connsiteX3" fmla="*/ 0 w 414337"/>
                <a:gd name="connsiteY3" fmla="*/ 1676400 h 1676400"/>
                <a:gd name="connsiteX0" fmla="*/ 0 w 414337"/>
                <a:gd name="connsiteY0" fmla="*/ 1676400 h 1676400"/>
                <a:gd name="connsiteX1" fmla="*/ 395287 w 414337"/>
                <a:gd name="connsiteY1" fmla="*/ 0 h 1676400"/>
                <a:gd name="connsiteX2" fmla="*/ 414337 w 414337"/>
                <a:gd name="connsiteY2" fmla="*/ 1666875 h 1676400"/>
                <a:gd name="connsiteX3" fmla="*/ 0 w 414337"/>
                <a:gd name="connsiteY3" fmla="*/ 1676400 h 1676400"/>
                <a:gd name="connsiteX0" fmla="*/ 0 w 419545"/>
                <a:gd name="connsiteY0" fmla="*/ 1739900 h 1739900"/>
                <a:gd name="connsiteX1" fmla="*/ 419545 w 419545"/>
                <a:gd name="connsiteY1" fmla="*/ 0 h 1739900"/>
                <a:gd name="connsiteX2" fmla="*/ 414337 w 419545"/>
                <a:gd name="connsiteY2" fmla="*/ 1730375 h 1739900"/>
                <a:gd name="connsiteX3" fmla="*/ 0 w 419545"/>
                <a:gd name="connsiteY3" fmla="*/ 1739900 h 1739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9545" h="1739900">
                  <a:moveTo>
                    <a:pt x="0" y="1739900"/>
                  </a:moveTo>
                  <a:cubicBezTo>
                    <a:pt x="471375" y="1244600"/>
                    <a:pt x="287783" y="558800"/>
                    <a:pt x="419545" y="0"/>
                  </a:cubicBezTo>
                  <a:lnTo>
                    <a:pt x="414337" y="1730375"/>
                  </a:lnTo>
                  <a:lnTo>
                    <a:pt x="0" y="173990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4" name="Oval 53"/>
          <p:cNvSpPr/>
          <p:nvPr/>
        </p:nvSpPr>
        <p:spPr>
          <a:xfrm>
            <a:off x="6784083" y="3857625"/>
            <a:ext cx="1822212" cy="85189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Pneumonia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Infectious Diseases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6784083" y="2595392"/>
            <a:ext cx="1822212" cy="61059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608013" y="5437415"/>
            <a:ext cx="7994650" cy="8001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bg1"/>
                </a:solidFill>
              </a:rPr>
              <a:t>Patient Experience</a:t>
            </a:r>
          </a:p>
          <a:p>
            <a:pPr lvl="0" algn="ctr"/>
            <a:r>
              <a:rPr lang="en-US" b="1" dirty="0">
                <a:solidFill>
                  <a:schemeClr val="bg1"/>
                </a:solidFill>
              </a:rPr>
              <a:t>“There is no neutrality in patient experience: It is either positive or it is negative.”</a:t>
            </a:r>
          </a:p>
        </p:txBody>
      </p:sp>
      <p:pic>
        <p:nvPicPr>
          <p:cNvPr id="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205" y="0"/>
            <a:ext cx="718457" cy="718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" name="Rounded Rectangle 71"/>
          <p:cNvSpPr/>
          <p:nvPr/>
        </p:nvSpPr>
        <p:spPr>
          <a:xfrm>
            <a:off x="608013" y="1344386"/>
            <a:ext cx="7994650" cy="48441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bg1"/>
                </a:solidFill>
              </a:rPr>
              <a:t>Sepsis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895680" y="4577380"/>
            <a:ext cx="1045028" cy="610590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UTI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35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entagon 30"/>
          <p:cNvSpPr/>
          <p:nvPr/>
        </p:nvSpPr>
        <p:spPr>
          <a:xfrm rot="5400000">
            <a:off x="2372633" y="2248588"/>
            <a:ext cx="4420960" cy="2645226"/>
          </a:xfrm>
          <a:prstGeom prst="homePlate">
            <a:avLst>
              <a:gd name="adj" fmla="val 27315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Pentagon 31"/>
          <p:cNvSpPr/>
          <p:nvPr/>
        </p:nvSpPr>
        <p:spPr>
          <a:xfrm rot="5400000">
            <a:off x="-532492" y="2248589"/>
            <a:ext cx="4420960" cy="2645226"/>
          </a:xfrm>
          <a:prstGeom prst="homePlate">
            <a:avLst>
              <a:gd name="adj" fmla="val 27315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Levels of Maturity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8D23024-0CD2-DE47-BF7C-91EDB09AD88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DRIVERS OF </a:t>
            </a:r>
            <a:r>
              <a:rPr lang="en-US" dirty="0" smtClean="0"/>
              <a:t>CHANGE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64230" y="6320187"/>
            <a:ext cx="66368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Source: </a:t>
            </a:r>
            <a:r>
              <a:rPr lang="en-US" sz="1000" dirty="0">
                <a:hlinkClick r:id="rId2"/>
              </a:rPr>
              <a:t>http://</a:t>
            </a:r>
            <a:r>
              <a:rPr lang="en-US" sz="1000" dirty="0" smtClean="0">
                <a:hlinkClick r:id="rId2"/>
              </a:rPr>
              <a:t>www.strategyand.pwc.com/media/uploads/Strategyand-Transformative-Hospital-Supply-Chain.pdf</a:t>
            </a:r>
            <a:r>
              <a:rPr lang="en-US" sz="1000" dirty="0" smtClean="0"/>
              <a:t> </a:t>
            </a:r>
            <a:endParaRPr lang="en-US" sz="1000" dirty="0"/>
          </a:p>
        </p:txBody>
      </p:sp>
      <p:sp>
        <p:nvSpPr>
          <p:cNvPr id="15" name="Pentagon 14"/>
          <p:cNvSpPr/>
          <p:nvPr/>
        </p:nvSpPr>
        <p:spPr>
          <a:xfrm rot="5400000">
            <a:off x="5254626" y="2248586"/>
            <a:ext cx="4420959" cy="2645226"/>
          </a:xfrm>
          <a:prstGeom prst="homePlate">
            <a:avLst>
              <a:gd name="adj" fmla="val 27315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hevron 12"/>
          <p:cNvSpPr/>
          <p:nvPr/>
        </p:nvSpPr>
        <p:spPr>
          <a:xfrm>
            <a:off x="5998029" y="1382485"/>
            <a:ext cx="3004457" cy="326572"/>
          </a:xfrm>
          <a:prstGeom prst="chevron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Transformation Model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21" name="Chevron 20"/>
          <p:cNvSpPr/>
          <p:nvPr/>
        </p:nvSpPr>
        <p:spPr>
          <a:xfrm>
            <a:off x="3102542" y="1382485"/>
            <a:ext cx="3004457" cy="326572"/>
          </a:xfrm>
          <a:prstGeom prst="chevron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Optimization Model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22" name="Chevron 21"/>
          <p:cNvSpPr/>
          <p:nvPr/>
        </p:nvSpPr>
        <p:spPr>
          <a:xfrm>
            <a:off x="207055" y="1382485"/>
            <a:ext cx="3004457" cy="326572"/>
          </a:xfrm>
          <a:prstGeom prst="chevron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bg1"/>
                </a:solidFill>
              </a:rPr>
              <a:t>Foundation Model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89650" y="1741714"/>
            <a:ext cx="27479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9063" indent="-119063">
              <a:buFont typeface="Wingdings" panose="05000000000000000000" pitchFamily="2" charset="2"/>
              <a:buChar char="§"/>
            </a:pPr>
            <a:r>
              <a:rPr lang="en-US" sz="1000" dirty="0" smtClean="0">
                <a:solidFill>
                  <a:schemeClr val="accent3"/>
                </a:solidFill>
              </a:rPr>
              <a:t>Patient-centric approach</a:t>
            </a:r>
          </a:p>
          <a:p>
            <a:pPr marL="119063" indent="-119063">
              <a:buFont typeface="Wingdings" panose="05000000000000000000" pitchFamily="2" charset="2"/>
              <a:buChar char="§"/>
            </a:pPr>
            <a:r>
              <a:rPr lang="en-US" sz="1000" dirty="0" smtClean="0">
                <a:solidFill>
                  <a:schemeClr val="accent3"/>
                </a:solidFill>
              </a:rPr>
              <a:t>Implement lean materials management</a:t>
            </a:r>
          </a:p>
          <a:p>
            <a:pPr marL="119063" indent="-119063">
              <a:buFont typeface="Wingdings" panose="05000000000000000000" pitchFamily="2" charset="2"/>
              <a:buChar char="§"/>
            </a:pPr>
            <a:r>
              <a:rPr lang="en-US" sz="1000" dirty="0" smtClean="0">
                <a:solidFill>
                  <a:schemeClr val="accent3"/>
                </a:solidFill>
              </a:rPr>
              <a:t>Judge products based on their contribution to organizational and clinical goals</a:t>
            </a:r>
          </a:p>
          <a:p>
            <a:pPr marL="119063" indent="-119063">
              <a:buFont typeface="Wingdings" panose="05000000000000000000" pitchFamily="2" charset="2"/>
              <a:buChar char="§"/>
            </a:pPr>
            <a:r>
              <a:rPr lang="en-US" sz="1000" dirty="0" smtClean="0">
                <a:solidFill>
                  <a:schemeClr val="accent3"/>
                </a:solidFill>
              </a:rPr>
              <a:t>Incorporate improvements in clinical protocols in SCM decision making</a:t>
            </a:r>
          </a:p>
          <a:p>
            <a:pPr marL="119063" indent="-119063">
              <a:buFont typeface="Wingdings" panose="05000000000000000000" pitchFamily="2" charset="2"/>
              <a:buChar char="§"/>
            </a:pPr>
            <a:r>
              <a:rPr lang="en-US" sz="1000" b="1" dirty="0" smtClean="0">
                <a:solidFill>
                  <a:schemeClr val="accent3"/>
                </a:solidFill>
              </a:rPr>
              <a:t>Focus</a:t>
            </a:r>
            <a:r>
              <a:rPr lang="en-US" sz="1000" dirty="0" smtClean="0">
                <a:solidFill>
                  <a:schemeClr val="accent3"/>
                </a:solidFill>
              </a:rPr>
              <a:t>: Cost, Efficiency, and Quality Clinical Outcomes</a:t>
            </a:r>
            <a:endParaRPr lang="en-US" sz="1000" dirty="0">
              <a:solidFill>
                <a:schemeClr val="accent3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150428" y="5479144"/>
            <a:ext cx="2636385" cy="27214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b="1" dirty="0" smtClean="0">
                <a:solidFill>
                  <a:schemeClr val="accent4"/>
                </a:solidFill>
              </a:rPr>
              <a:t>Balance between cost, efficiency, and ensuring positive patient outcomes</a:t>
            </a:r>
            <a:endParaRPr lang="en-US" sz="1100" b="1" dirty="0">
              <a:solidFill>
                <a:schemeClr val="accent4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350130" y="5780434"/>
            <a:ext cx="2816187" cy="246221"/>
            <a:chOff x="2969505" y="1642997"/>
            <a:chExt cx="2816187" cy="246221"/>
          </a:xfrm>
        </p:grpSpPr>
        <p:sp>
          <p:nvSpPr>
            <p:cNvPr id="35" name="TextBox 34"/>
            <p:cNvSpPr txBox="1"/>
            <p:nvPr/>
          </p:nvSpPr>
          <p:spPr>
            <a:xfrm>
              <a:off x="3092373" y="1642997"/>
              <a:ext cx="269331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tx2"/>
                  </a:solidFill>
                </a:rPr>
                <a:t>Operations – Focus on operations and spend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969505" y="1676433"/>
              <a:ext cx="179349" cy="17934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350130" y="5978698"/>
            <a:ext cx="3100789" cy="246221"/>
            <a:chOff x="2969505" y="1880012"/>
            <a:chExt cx="3100789" cy="246221"/>
          </a:xfrm>
        </p:grpSpPr>
        <p:sp>
          <p:nvSpPr>
            <p:cNvPr id="38" name="TextBox 37"/>
            <p:cNvSpPr txBox="1"/>
            <p:nvPr/>
          </p:nvSpPr>
          <p:spPr>
            <a:xfrm>
              <a:off x="3092373" y="1880012"/>
              <a:ext cx="297792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tx2"/>
                  </a:solidFill>
                </a:rPr>
                <a:t>Efficiency – Improve process efficiency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969505" y="1913448"/>
              <a:ext cx="179349" cy="17934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50130" y="6176963"/>
            <a:ext cx="3288076" cy="246221"/>
            <a:chOff x="2969505" y="2115726"/>
            <a:chExt cx="3288076" cy="246221"/>
          </a:xfrm>
        </p:grpSpPr>
        <p:sp>
          <p:nvSpPr>
            <p:cNvPr id="41" name="TextBox 40"/>
            <p:cNvSpPr txBox="1"/>
            <p:nvPr/>
          </p:nvSpPr>
          <p:spPr>
            <a:xfrm>
              <a:off x="3092373" y="2115726"/>
              <a:ext cx="316520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solidFill>
                    <a:schemeClr val="tx2"/>
                  </a:solidFill>
                </a:rPr>
                <a:t>Quality – Focus on patient safety and clinical outcomes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2969505" y="2149162"/>
              <a:ext cx="179349" cy="17934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dirty="0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3209131" y="1741714"/>
            <a:ext cx="27479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9063" indent="-119063">
              <a:buFont typeface="Wingdings" panose="05000000000000000000" pitchFamily="2" charset="2"/>
              <a:buChar char="§"/>
            </a:pPr>
            <a:r>
              <a:rPr lang="en-US" sz="1000" dirty="0" smtClean="0">
                <a:solidFill>
                  <a:schemeClr val="accent3"/>
                </a:solidFill>
              </a:rPr>
              <a:t>Hospital-wide approach</a:t>
            </a:r>
          </a:p>
          <a:p>
            <a:pPr marL="119063" indent="-119063">
              <a:buFont typeface="Wingdings" panose="05000000000000000000" pitchFamily="2" charset="2"/>
              <a:buChar char="§"/>
            </a:pPr>
            <a:r>
              <a:rPr lang="en-US" sz="1000" dirty="0" smtClean="0">
                <a:solidFill>
                  <a:schemeClr val="accent3"/>
                </a:solidFill>
              </a:rPr>
              <a:t>Utilize outsourcing, spend analysis, and standardization to support procurement</a:t>
            </a:r>
          </a:p>
          <a:p>
            <a:pPr marL="119063" indent="-119063">
              <a:buFont typeface="Wingdings" panose="05000000000000000000" pitchFamily="2" charset="2"/>
              <a:buChar char="§"/>
            </a:pPr>
            <a:r>
              <a:rPr lang="en-US" sz="1000" dirty="0" smtClean="0">
                <a:solidFill>
                  <a:schemeClr val="accent3"/>
                </a:solidFill>
              </a:rPr>
              <a:t>Characterized by close collaboration between health and non-health professionals</a:t>
            </a:r>
          </a:p>
          <a:p>
            <a:pPr marL="119063" indent="-119063">
              <a:buFont typeface="Wingdings" panose="05000000000000000000" pitchFamily="2" charset="2"/>
              <a:buChar char="§"/>
            </a:pPr>
            <a:r>
              <a:rPr lang="en-US" sz="1000" b="1" dirty="0" smtClean="0">
                <a:solidFill>
                  <a:schemeClr val="accent3"/>
                </a:solidFill>
              </a:rPr>
              <a:t>Focus</a:t>
            </a:r>
            <a:r>
              <a:rPr lang="en-US" sz="1000" dirty="0" smtClean="0">
                <a:solidFill>
                  <a:schemeClr val="accent3"/>
                </a:solidFill>
              </a:rPr>
              <a:t>: Cost and Efficiency</a:t>
            </a:r>
            <a:endParaRPr lang="en-US" sz="1000" dirty="0">
              <a:solidFill>
                <a:schemeClr val="accent3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264920" y="5479144"/>
            <a:ext cx="2636385" cy="27214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b="1" dirty="0" smtClean="0">
                <a:solidFill>
                  <a:schemeClr val="accent4"/>
                </a:solidFill>
              </a:rPr>
              <a:t>Aim to reduce spending on products and improve efficiency to realize reductions in operational costs</a:t>
            </a:r>
            <a:endParaRPr lang="en-US" sz="1100" b="1" dirty="0">
              <a:solidFill>
                <a:schemeClr val="accent4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0" y="2997200"/>
            <a:ext cx="8837613" cy="2032000"/>
          </a:xfrm>
          <a:prstGeom prst="rect">
            <a:avLst/>
          </a:prstGeom>
          <a:solidFill>
            <a:srgbClr val="EBEAEB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6150428" y="3015344"/>
            <a:ext cx="2636385" cy="27214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</a:rPr>
              <a:t>Increase Value by Elevating Quality of Care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150428" y="3331029"/>
            <a:ext cx="2636385" cy="31387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smtClean="0">
                <a:solidFill>
                  <a:schemeClr val="bg1"/>
                </a:solidFill>
              </a:rPr>
              <a:t>Optimized operational costs with a total cost of ownership focus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150428" y="3669166"/>
            <a:ext cx="2636385" cy="31387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smtClean="0">
                <a:solidFill>
                  <a:schemeClr val="bg1"/>
                </a:solidFill>
              </a:rPr>
              <a:t>Systems integrated to reduce medical errors and improve safety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150428" y="4007303"/>
            <a:ext cx="2636385" cy="31387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smtClean="0">
                <a:solidFill>
                  <a:schemeClr val="bg1"/>
                </a:solidFill>
              </a:rPr>
              <a:t>Operational procurement processes and systems streamlined and automated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150428" y="4345441"/>
            <a:ext cx="2636385" cy="31387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smtClean="0">
                <a:solidFill>
                  <a:schemeClr val="bg1"/>
                </a:solidFill>
              </a:rPr>
              <a:t>Increased compliance with contracts to reduce organizational purchasing risk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150428" y="4683579"/>
            <a:ext cx="2636385" cy="313871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smtClean="0">
                <a:solidFill>
                  <a:schemeClr val="bg1"/>
                </a:solidFill>
              </a:rPr>
              <a:t>Improved clinical outcomes and patient safety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3269909" y="3015344"/>
            <a:ext cx="2636385" cy="27214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</a:rPr>
              <a:t>Reduce Costs and Improve Efficiency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269909" y="3331029"/>
            <a:ext cx="2636385" cy="31387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smtClean="0">
                <a:solidFill>
                  <a:schemeClr val="bg1"/>
                </a:solidFill>
              </a:rPr>
              <a:t>Realized operating cost saving targets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269909" y="3669166"/>
            <a:ext cx="2636385" cy="31387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smtClean="0">
                <a:solidFill>
                  <a:schemeClr val="bg1"/>
                </a:solidFill>
              </a:rPr>
              <a:t>Reduced inventory carrying costs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3269909" y="4007303"/>
            <a:ext cx="2636385" cy="31387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smtClean="0">
                <a:solidFill>
                  <a:schemeClr val="bg1"/>
                </a:solidFill>
              </a:rPr>
              <a:t>Standardized tools, processes, and systems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269909" y="4345441"/>
            <a:ext cx="2636385" cy="31387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smtClean="0">
                <a:solidFill>
                  <a:schemeClr val="bg1"/>
                </a:solidFill>
              </a:rPr>
              <a:t>Reduced lead time and stock-out risks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3269909" y="4683579"/>
            <a:ext cx="2636385" cy="31387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smtClean="0">
                <a:solidFill>
                  <a:schemeClr val="bg1"/>
                </a:solidFill>
              </a:rPr>
              <a:t>Reduced procurement errors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 rot="16200000">
            <a:off x="-1265823" y="3797300"/>
            <a:ext cx="279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tx2"/>
                </a:solidFill>
              </a:rPr>
              <a:t>Performance Indicators</a:t>
            </a:r>
            <a:endParaRPr lang="en-US" sz="1600" b="1" dirty="0">
              <a:solidFill>
                <a:schemeClr val="tx2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03213" y="1741714"/>
            <a:ext cx="27479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9063" indent="-119063">
              <a:buFont typeface="Wingdings" panose="05000000000000000000" pitchFamily="2" charset="2"/>
              <a:buChar char="§"/>
            </a:pPr>
            <a:r>
              <a:rPr lang="en-US" sz="1000" dirty="0" smtClean="0">
                <a:solidFill>
                  <a:schemeClr val="accent3"/>
                </a:solidFill>
              </a:rPr>
              <a:t>Departmental approach</a:t>
            </a:r>
          </a:p>
          <a:p>
            <a:pPr marL="119063" indent="-119063">
              <a:buFont typeface="Wingdings" panose="05000000000000000000" pitchFamily="2" charset="2"/>
              <a:buChar char="§"/>
            </a:pPr>
            <a:r>
              <a:rPr lang="en-US" sz="1000" dirty="0" smtClean="0">
                <a:solidFill>
                  <a:schemeClr val="accent3"/>
                </a:solidFill>
              </a:rPr>
              <a:t>View supply chain as a pipeline for products and services</a:t>
            </a:r>
          </a:p>
          <a:p>
            <a:pPr marL="119063" indent="-119063">
              <a:buFont typeface="Wingdings" panose="05000000000000000000" pitchFamily="2" charset="2"/>
              <a:buChar char="§"/>
            </a:pPr>
            <a:r>
              <a:rPr lang="en-US" sz="1000" dirty="0" smtClean="0">
                <a:solidFill>
                  <a:schemeClr val="accent3"/>
                </a:solidFill>
              </a:rPr>
              <a:t>Aim to supply the hospital with required materials</a:t>
            </a:r>
          </a:p>
          <a:p>
            <a:pPr marL="119063" indent="-119063">
              <a:buFont typeface="Wingdings" panose="05000000000000000000" pitchFamily="2" charset="2"/>
              <a:buChar char="§"/>
            </a:pPr>
            <a:r>
              <a:rPr lang="en-US" sz="1000" dirty="0" smtClean="0">
                <a:solidFill>
                  <a:schemeClr val="accent3"/>
                </a:solidFill>
              </a:rPr>
              <a:t>Limited focus on efficiency and productivity</a:t>
            </a:r>
          </a:p>
          <a:p>
            <a:pPr marL="119063" indent="-119063">
              <a:buFont typeface="Wingdings" panose="05000000000000000000" pitchFamily="2" charset="2"/>
              <a:buChar char="§"/>
            </a:pPr>
            <a:r>
              <a:rPr lang="en-US" sz="1000" b="1" dirty="0" smtClean="0">
                <a:solidFill>
                  <a:schemeClr val="accent3"/>
                </a:solidFill>
              </a:rPr>
              <a:t>Focus</a:t>
            </a:r>
            <a:r>
              <a:rPr lang="en-US" sz="1000" dirty="0" smtClean="0">
                <a:solidFill>
                  <a:schemeClr val="accent3"/>
                </a:solidFill>
              </a:rPr>
              <a:t>: Operations</a:t>
            </a:r>
            <a:endParaRPr lang="en-US" sz="1000" dirty="0">
              <a:solidFill>
                <a:schemeClr val="accent3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359002" y="5479144"/>
            <a:ext cx="2636385" cy="27214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 smtClean="0">
                <a:solidFill>
                  <a:schemeClr val="accent4"/>
                </a:solidFill>
              </a:rPr>
              <a:t>Focus on ensuring the hospital can run</a:t>
            </a:r>
            <a:endParaRPr lang="en-US" sz="1100" b="1" dirty="0">
              <a:solidFill>
                <a:schemeClr val="accent4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363991" y="3015344"/>
            <a:ext cx="2636385" cy="27214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bg1"/>
                </a:solidFill>
              </a:rPr>
              <a:t>Get Supplies In</a:t>
            </a:r>
            <a:endParaRPr lang="en-US" sz="1000" b="1" dirty="0">
              <a:solidFill>
                <a:schemeClr val="bg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363991" y="3331029"/>
            <a:ext cx="2636385" cy="31387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smtClean="0">
                <a:solidFill>
                  <a:schemeClr val="bg1"/>
                </a:solidFill>
              </a:rPr>
              <a:t>Lowest product price paid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363991" y="3669166"/>
            <a:ext cx="2636385" cy="31387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000" dirty="0" smtClean="0">
                <a:solidFill>
                  <a:schemeClr val="bg1"/>
                </a:solidFill>
              </a:rPr>
              <a:t>Reduced stock-outs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007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PPT_Template_Blue_070516">
  <a:themeElements>
    <a:clrScheme name="Medline_Template_Blue">
      <a:dk1>
        <a:srgbClr val="003087"/>
      </a:dk1>
      <a:lt1>
        <a:srgbClr val="FFFFFF"/>
      </a:lt1>
      <a:dk2>
        <a:srgbClr val="8D8B8D"/>
      </a:dk2>
      <a:lt2>
        <a:srgbClr val="6EB2C8"/>
      </a:lt2>
      <a:accent1>
        <a:srgbClr val="0056B8"/>
      </a:accent1>
      <a:accent2>
        <a:srgbClr val="9A989A"/>
      </a:accent2>
      <a:accent3>
        <a:srgbClr val="003087"/>
      </a:accent3>
      <a:accent4>
        <a:srgbClr val="FF7A00"/>
      </a:accent4>
      <a:accent5>
        <a:srgbClr val="6EB2C8"/>
      </a:accent5>
      <a:accent6>
        <a:srgbClr val="C2003D"/>
      </a:accent6>
      <a:hlink>
        <a:srgbClr val="C2003D"/>
      </a:hlink>
      <a:folHlink>
        <a:srgbClr val="322C2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tlCol="0" anchor="ctr"/>
      <a:lstStyle>
        <a:defPPr algn="ctr">
          <a:defRPr dirty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/>
        </a:defPPr>
      </a:lstStyle>
    </a:tx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Medline_Template_Blue">
      <a:dk1>
        <a:srgbClr val="E4E5E5"/>
      </a:dk1>
      <a:lt1>
        <a:srgbClr val="FFFFFE"/>
      </a:lt1>
      <a:dk2>
        <a:srgbClr val="5A7E96"/>
      </a:dk2>
      <a:lt2>
        <a:srgbClr val="6EB2C8"/>
      </a:lt2>
      <a:accent1>
        <a:srgbClr val="0056B8"/>
      </a:accent1>
      <a:accent2>
        <a:srgbClr val="9A989A"/>
      </a:accent2>
      <a:accent3>
        <a:srgbClr val="0096A9"/>
      </a:accent3>
      <a:accent4>
        <a:srgbClr val="F6A704"/>
      </a:accent4>
      <a:accent5>
        <a:srgbClr val="00AFAB"/>
      </a:accent5>
      <a:accent6>
        <a:srgbClr val="A9113C"/>
      </a:accent6>
      <a:hlink>
        <a:srgbClr val="CB5057"/>
      </a:hlink>
      <a:folHlink>
        <a:srgbClr val="322C2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Medline_Template_Blue">
    <a:dk1>
      <a:srgbClr val="003087"/>
    </a:dk1>
    <a:lt1>
      <a:srgbClr val="FFFFFF"/>
    </a:lt1>
    <a:dk2>
      <a:srgbClr val="8D8B8D"/>
    </a:dk2>
    <a:lt2>
      <a:srgbClr val="6EB2C8"/>
    </a:lt2>
    <a:accent1>
      <a:srgbClr val="0056B8"/>
    </a:accent1>
    <a:accent2>
      <a:srgbClr val="9A989A"/>
    </a:accent2>
    <a:accent3>
      <a:srgbClr val="003087"/>
    </a:accent3>
    <a:accent4>
      <a:srgbClr val="FF7A00"/>
    </a:accent4>
    <a:accent5>
      <a:srgbClr val="6EB2C8"/>
    </a:accent5>
    <a:accent6>
      <a:srgbClr val="C2003D"/>
    </a:accent6>
    <a:hlink>
      <a:srgbClr val="C2003D"/>
    </a:hlink>
    <a:folHlink>
      <a:srgbClr val="322C2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PPT_Template_Blue_070516</Template>
  <TotalTime>981</TotalTime>
  <Words>1288</Words>
  <Application>Microsoft Office PowerPoint</Application>
  <PresentationFormat>On-screen Show (4:3)</PresentationFormat>
  <Paragraphs>266</Paragraphs>
  <Slides>17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PPT_Template_Blue_070516</vt:lpstr>
      <vt:lpstr>Custom Design</vt:lpstr>
      <vt:lpstr>Drivers of Change:  New World Order for Supply Chain &amp; Clinical Services</vt:lpstr>
      <vt:lpstr>PowerPoint Presentation</vt:lpstr>
      <vt:lpstr>Revenue Stream is Changing</vt:lpstr>
      <vt:lpstr>Payment Taxonomy Framework</vt:lpstr>
      <vt:lpstr>Rewarding Value</vt:lpstr>
      <vt:lpstr>Target Percentage </vt:lpstr>
      <vt:lpstr>Clinical Lens: Care Transitions (Readmissions)</vt:lpstr>
      <vt:lpstr>Clinical Lens: Sepsis &amp; Patient Experience</vt:lpstr>
      <vt:lpstr>Three Levels of Maturity</vt:lpstr>
      <vt:lpstr>Lens of the Team: Pressure Ulcers</vt:lpstr>
      <vt:lpstr>Lens of the Team: Pressure Ulcers</vt:lpstr>
      <vt:lpstr>Lens of the Team: Skin Health</vt:lpstr>
      <vt:lpstr>Supply Chain &amp; Clinical Services</vt:lpstr>
      <vt:lpstr>Disruptors</vt:lpstr>
      <vt:lpstr>Retail Health Care</vt:lpstr>
      <vt:lpstr>PowerPoint Presentation</vt:lpstr>
      <vt:lpstr>Thank You!</vt:lpstr>
    </vt:vector>
  </TitlesOfParts>
  <Company>Medline Industries, Inc.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Here</dc:title>
  <dc:creator>Marceau, Cameron</dc:creator>
  <cp:lastModifiedBy>Zazas, Patricia</cp:lastModifiedBy>
  <cp:revision>44</cp:revision>
  <cp:lastPrinted>2016-07-22T13:50:31Z</cp:lastPrinted>
  <dcterms:created xsi:type="dcterms:W3CDTF">2016-07-21T20:52:22Z</dcterms:created>
  <dcterms:modified xsi:type="dcterms:W3CDTF">2016-10-18T13:55:14Z</dcterms:modified>
</cp:coreProperties>
</file>