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4"/>
  </p:sldMasterIdLst>
  <p:notesMasterIdLst>
    <p:notesMasterId r:id="rId60"/>
  </p:notesMasterIdLst>
  <p:handoutMasterIdLst>
    <p:handoutMasterId r:id="rId61"/>
  </p:handoutMasterIdLst>
  <p:sldIdLst>
    <p:sldId id="256" r:id="rId5"/>
    <p:sldId id="343" r:id="rId6"/>
    <p:sldId id="313" r:id="rId7"/>
    <p:sldId id="344" r:id="rId8"/>
    <p:sldId id="345" r:id="rId9"/>
    <p:sldId id="346" r:id="rId10"/>
    <p:sldId id="347" r:id="rId11"/>
    <p:sldId id="368" r:id="rId12"/>
    <p:sldId id="369" r:id="rId13"/>
    <p:sldId id="370" r:id="rId14"/>
    <p:sldId id="348" r:id="rId15"/>
    <p:sldId id="349" r:id="rId16"/>
    <p:sldId id="350" r:id="rId17"/>
    <p:sldId id="351" r:id="rId18"/>
    <p:sldId id="352" r:id="rId19"/>
    <p:sldId id="353" r:id="rId20"/>
    <p:sldId id="354" r:id="rId21"/>
    <p:sldId id="355" r:id="rId22"/>
    <p:sldId id="356" r:id="rId23"/>
    <p:sldId id="357" r:id="rId24"/>
    <p:sldId id="358" r:id="rId25"/>
    <p:sldId id="359" r:id="rId26"/>
    <p:sldId id="360" r:id="rId27"/>
    <p:sldId id="391" r:id="rId28"/>
    <p:sldId id="392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75" r:id="rId37"/>
    <p:sldId id="373" r:id="rId38"/>
    <p:sldId id="371" r:id="rId39"/>
    <p:sldId id="372" r:id="rId40"/>
    <p:sldId id="381" r:id="rId41"/>
    <p:sldId id="382" r:id="rId42"/>
    <p:sldId id="383" r:id="rId43"/>
    <p:sldId id="384" r:id="rId44"/>
    <p:sldId id="385" r:id="rId45"/>
    <p:sldId id="386" r:id="rId46"/>
    <p:sldId id="387" r:id="rId47"/>
    <p:sldId id="393" r:id="rId48"/>
    <p:sldId id="388" r:id="rId49"/>
    <p:sldId id="394" r:id="rId50"/>
    <p:sldId id="395" r:id="rId51"/>
    <p:sldId id="396" r:id="rId52"/>
    <p:sldId id="398" r:id="rId53"/>
    <p:sldId id="397" r:id="rId54"/>
    <p:sldId id="374" r:id="rId55"/>
    <p:sldId id="390" r:id="rId56"/>
    <p:sldId id="294" r:id="rId57"/>
    <p:sldId id="295" r:id="rId58"/>
    <p:sldId id="296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FFF"/>
    <a:srgbClr val="8DE0FF"/>
    <a:srgbClr val="CAEE9C"/>
    <a:srgbClr val="000000"/>
    <a:srgbClr val="022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6" autoAdjust="0"/>
    <p:restoredTop sz="92457" autoAdjust="0"/>
  </p:normalViewPr>
  <p:slideViewPr>
    <p:cSldViewPr snapToGrid="0" snapToObjects="1">
      <p:cViewPr varScale="1">
        <p:scale>
          <a:sx n="104" d="100"/>
          <a:sy n="104" d="100"/>
        </p:scale>
        <p:origin x="-1212" y="-90"/>
      </p:cViewPr>
      <p:guideLst>
        <p:guide orient="horz" pos="764"/>
        <p:guide pos="55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Morrow\Business%20Reliability%20Safety%20Satisfaction%20Six%20Sigma\VBP%20Improvement%20Tool%20v7.03%20Master%202015%20365%20UPDATED%20HCAHPS%20w%202016%2017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sz="1600" dirty="0"/>
              <a:t>Reimbursement at Risk from CMS VBP, Excess Readmissions, Healthcare Acquired Conditions Reduction Program</a:t>
            </a:r>
          </a:p>
        </c:rich>
      </c:tx>
      <c:layout>
        <c:manualLayout>
          <c:xMode val="edge"/>
          <c:yMode val="edge"/>
          <c:x val="0.14689241164442099"/>
          <c:y val="4.10256350016504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'[VBP Improvement Tool v7.03 Master 2015 365 UPDATED HCAHPS w 2016 17 FOR HBS Speech ONLY DO NOT USE.xlsm]Weights and Holdback'!$B$2</c:f>
              <c:strCache>
                <c:ptCount val="1"/>
                <c:pt idx="0">
                  <c:v>VBP Holdback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'[VBP Improvement Tool v7.03 Master 2015 365 UPDATED HCAHPS w 2016 17 FOR HBS Speech ONLY DO NOT USE.xlsm]Weights and Holdback'!$A$3:$A$7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'[VBP Improvement Tool v7.03 Master 2015 365 UPDATED HCAHPS w 2016 17 FOR HBS Speech ONLY DO NOT USE.xlsm]Weights and Holdback'!$B$3:$B$7</c:f>
              <c:numCache>
                <c:formatCode>0%</c:formatCode>
                <c:ptCount val="5"/>
                <c:pt idx="0">
                  <c:v>0.01</c:v>
                </c:pt>
                <c:pt idx="1">
                  <c:v>1.2500000000000001E-2</c:v>
                </c:pt>
                <c:pt idx="2">
                  <c:v>1.4999999999999999E-2</c:v>
                </c:pt>
                <c:pt idx="3">
                  <c:v>1.7500000000000002E-2</c:v>
                </c:pt>
                <c:pt idx="4">
                  <c:v>0.02</c:v>
                </c:pt>
              </c:numCache>
            </c:numRef>
          </c:val>
        </c:ser>
        <c:ser>
          <c:idx val="1"/>
          <c:order val="1"/>
          <c:tx>
            <c:strRef>
              <c:f>'[VBP Improvement Tool v7.03 Master 2015 365 UPDATED HCAHPS w 2016 17 FOR HBS Speech ONLY DO NOT USE.xlsm]Weights and Holdback'!$C$2</c:f>
              <c:strCache>
                <c:ptCount val="1"/>
                <c:pt idx="0">
                  <c:v>Excess Readmissions</c:v>
                </c:pt>
              </c:strCache>
            </c:strRef>
          </c:tx>
          <c:invertIfNegative val="0"/>
          <c:cat>
            <c:numRef>
              <c:f>'[VBP Improvement Tool v7.03 Master 2015 365 UPDATED HCAHPS w 2016 17 FOR HBS Speech ONLY DO NOT USE.xlsm]Weights and Holdback'!$A$3:$A$7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'[VBP Improvement Tool v7.03 Master 2015 365 UPDATED HCAHPS w 2016 17 FOR HBS Speech ONLY DO NOT USE.xlsm]Weights and Holdback'!$C$3:$C$7</c:f>
              <c:numCache>
                <c:formatCode>0%</c:formatCode>
                <c:ptCount val="5"/>
                <c:pt idx="0">
                  <c:v>0.01</c:v>
                </c:pt>
                <c:pt idx="1">
                  <c:v>1.4999999999999999E-2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</c:ser>
        <c:ser>
          <c:idx val="2"/>
          <c:order val="2"/>
          <c:tx>
            <c:strRef>
              <c:f>'[VBP Improvement Tool v7.03 Master 2015 365 UPDATED HCAHPS w 2016 17 FOR HBS Speech ONLY DO NOT USE.xlsm]Weights and Holdback'!$D$2</c:f>
              <c:strCache>
                <c:ptCount val="1"/>
                <c:pt idx="0">
                  <c:v>HAC Reduction</c:v>
                </c:pt>
              </c:strCache>
            </c:strRef>
          </c:tx>
          <c:invertIfNegative val="0"/>
          <c:cat>
            <c:numRef>
              <c:f>'[VBP Improvement Tool v7.03 Master 2015 365 UPDATED HCAHPS w 2016 17 FOR HBS Speech ONLY DO NOT USE.xlsm]Weights and Holdback'!$A$3:$A$7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'[VBP Improvement Tool v7.03 Master 2015 365 UPDATED HCAHPS w 2016 17 FOR HBS Speech ONLY DO NOT USE.xlsm]Weights and Holdback'!$D$3:$D$7</c:f>
              <c:numCache>
                <c:formatCode>General</c:formatCode>
                <c:ptCount val="5"/>
                <c:pt idx="2" formatCode="0%">
                  <c:v>0.01</c:v>
                </c:pt>
                <c:pt idx="3" formatCode="0%">
                  <c:v>0.01</c:v>
                </c:pt>
                <c:pt idx="4" formatCode="0%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495424"/>
        <c:axId val="47501312"/>
      </c:barChart>
      <c:catAx>
        <c:axId val="4749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47501312"/>
        <c:crosses val="autoZero"/>
        <c:auto val="1"/>
        <c:lblAlgn val="ctr"/>
        <c:lblOffset val="100"/>
        <c:noMultiLvlLbl val="0"/>
      </c:catAx>
      <c:valAx>
        <c:axId val="475013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47495424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MedAssets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E5A0C-7BC6-C541-AE63-733F590CDD32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4B468-A826-CE4D-BFA9-E18A399EB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06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279CC-4CA4-AB44-A951-74B64F1F5BB1}" type="datetimeFigureOut">
              <a:rPr lang="en-US" smtClean="0"/>
              <a:t>11/24/2014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41EED-43A2-BD4C-BF0C-802EE7809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4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DAFF-20E8-4CDB-948B-C8097BF4181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aseline="0" dirty="0" smtClean="0"/>
              <a:t>Pay for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Sat – Value Based Purchasing</a:t>
            </a:r>
          </a:p>
          <a:p>
            <a:r>
              <a:rPr lang="en-US" baseline="0" dirty="0" smtClean="0"/>
              <a:t>Core measures - readmission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C0504D"/>
              </a:buClr>
            </a:pPr>
            <a:fld id="{A15719B0-239B-784F-AD7D-EBB206FAE45C}" type="slidenum">
              <a:rPr lang="en-US" smtClean="0">
                <a:solidFill>
                  <a:srgbClr val="C0504D"/>
                </a:solidFill>
              </a:rPr>
              <a:pPr>
                <a:buClr>
                  <a:srgbClr val="C0504D"/>
                </a:buClr>
              </a:pPr>
              <a:t>4</a:t>
            </a:fld>
            <a:endParaRPr lang="en-US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719B0-239B-784F-AD7D-EBB206FAE45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7301">
              <a:defRPr/>
            </a:pPr>
            <a:r>
              <a:rPr lang="en-US" dirty="0">
                <a:latin typeface="Arial" pitchFamily="34" charset="0"/>
              </a:rPr>
              <a:t>A hospital will earn 0-10 points for </a:t>
            </a:r>
            <a:r>
              <a:rPr lang="en-US" b="1" dirty="0">
                <a:latin typeface="Arial" pitchFamily="34" charset="0"/>
              </a:rPr>
              <a:t>achievement </a:t>
            </a:r>
            <a:r>
              <a:rPr lang="en-US" dirty="0">
                <a:latin typeface="Arial" pitchFamily="34" charset="0"/>
              </a:rPr>
              <a:t>based on where its performance for each measure falls relative to the achievement benchmark (performance at the mean of the top </a:t>
            </a:r>
            <a:r>
              <a:rPr lang="en-US" dirty="0" err="1">
                <a:latin typeface="Arial" pitchFamily="34" charset="0"/>
              </a:rPr>
              <a:t>decile</a:t>
            </a:r>
            <a:r>
              <a:rPr lang="en-US" dirty="0">
                <a:latin typeface="Arial" pitchFamily="34" charset="0"/>
              </a:rPr>
              <a:t>) and the achievement threshold (performance at the 50th percentile); points will be only be awarded for achievement above the threshold.</a:t>
            </a:r>
          </a:p>
          <a:p>
            <a:pPr defTabSz="897301">
              <a:defRPr/>
            </a:pPr>
            <a:r>
              <a:rPr lang="en-US" dirty="0">
                <a:latin typeface="Arial" pitchFamily="34" charset="0"/>
              </a:rPr>
              <a:t>A hospital will earn 0-9 points based on its performance </a:t>
            </a:r>
            <a:r>
              <a:rPr lang="en-US" b="1" dirty="0">
                <a:latin typeface="Arial" pitchFamily="34" charset="0"/>
              </a:rPr>
              <a:t>improvement </a:t>
            </a:r>
            <a:r>
              <a:rPr lang="en-US" dirty="0">
                <a:latin typeface="Arial" pitchFamily="34" charset="0"/>
              </a:rPr>
              <a:t>on the measure compared with the baseline period for the measure. (CMS believes that a hospital should not receive full credit—that is, the maximum ten points—for improving.)</a:t>
            </a:r>
          </a:p>
          <a:p>
            <a:pPr defTabSz="897301">
              <a:defRPr/>
            </a:pPr>
            <a:r>
              <a:rPr lang="en-US" dirty="0">
                <a:latin typeface="Arial" pitchFamily="34" charset="0"/>
              </a:rPr>
              <a:t>HCAHPS points will be awarded based on consistency, as long as all measures are above the floor (minimum performance).</a:t>
            </a:r>
          </a:p>
          <a:p>
            <a:pPr defTabSz="897301">
              <a:defRPr/>
            </a:pPr>
            <a:r>
              <a:rPr lang="en-US" dirty="0">
                <a:latin typeface="Arial" pitchFamily="34" charset="0"/>
              </a:rPr>
              <a:t>CMS will compare the achievement and improvement scores for each measure and the highest score will be awarded; these final scores for each measure will be added to reach the hospital’s total performance score.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DAFF-20E8-4CDB-948B-C8097BF4181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1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 measures from Hospital Compare measure set</a:t>
            </a:r>
          </a:p>
          <a:p>
            <a:pPr lvl="1"/>
            <a:r>
              <a:rPr lang="en-US" dirty="0" smtClean="0"/>
              <a:t>20 measures (12 Process of Care / 8 HCAHPS dimensions) in FY 13, and</a:t>
            </a:r>
          </a:p>
          <a:p>
            <a:pPr lvl="1"/>
            <a:r>
              <a:rPr lang="en-US" dirty="0" smtClean="0"/>
              <a:t>Adds 13 </a:t>
            </a:r>
            <a:r>
              <a:rPr lang="en-US" b="1" dirty="0" smtClean="0"/>
              <a:t>new</a:t>
            </a:r>
            <a:r>
              <a:rPr lang="en-US" dirty="0" smtClean="0"/>
              <a:t> measures (3 mortality, 8 HACs, and 2 IQI/PSIs) in FY 14</a:t>
            </a:r>
          </a:p>
          <a:p>
            <a:r>
              <a:rPr lang="en-US" b="1" dirty="0" smtClean="0"/>
              <a:t>Subsequent proposals were made after this rule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DAFF-20E8-4CDB-948B-C8097BF4181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177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SGR sustainable</a:t>
            </a:r>
            <a:r>
              <a:rPr lang="en-US" baseline="0" dirty="0" smtClean="0"/>
              <a:t> growth rate formula  (BBA 1998 Clinton); every year Medicare will decrease reimbursement to MDs by some percent to keep the growth rate of Medicare spending even.  Has been repealed a few times.  Will it all hit the MDs now?  Not mentioned in ACA at all.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8DAFF-20E8-4CDB-948B-C8097BF4181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6756A8-3A39-4FBC-8A3D-7F3706AD788F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ln w="12700" cap="flat"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30391" cy="4115405"/>
          </a:xfrm>
          <a:noFill/>
          <a:ln/>
        </p:spPr>
        <p:txBody>
          <a:bodyPr lIns="91998" tIns="45999" rIns="91998" bIns="45999"/>
          <a:lstStyle/>
          <a:p>
            <a:r>
              <a:rPr lang="en-US" b="1" dirty="0"/>
              <a:t>The next few slides take principles of engaging physicians in change and customize them for Clinical Transformation.</a:t>
            </a:r>
          </a:p>
          <a:p>
            <a:pPr lvl="1">
              <a:buClr>
                <a:srgbClr val="FF0000"/>
              </a:buClr>
              <a:buFont typeface="Wingdings" pitchFamily="2" charset="2"/>
              <a:buNone/>
            </a:pPr>
            <a:r>
              <a:rPr lang="en-US" sz="900" b="1" dirty="0">
                <a:solidFill>
                  <a:srgbClr val="FF0000"/>
                </a:solidFill>
              </a:rPr>
              <a:t>Set up pilots to test new CPOE enabled process and the approach to supporting rollout</a:t>
            </a:r>
          </a:p>
          <a:p>
            <a:pPr lvl="1">
              <a:buClr>
                <a:srgbClr val="FF0000"/>
              </a:buClr>
              <a:buFont typeface="Wingdings" pitchFamily="2" charset="2"/>
              <a:buNone/>
            </a:pPr>
            <a:r>
              <a:rPr lang="en-US" sz="900" b="1" dirty="0">
                <a:solidFill>
                  <a:srgbClr val="FF0000"/>
                </a:solidFill>
              </a:rPr>
              <a:t>Focus on process of care not just the orders</a:t>
            </a:r>
          </a:p>
          <a:p>
            <a:pPr lvl="1">
              <a:buClr>
                <a:srgbClr val="FF0000"/>
              </a:buClr>
              <a:buFont typeface="Wingdings" pitchFamily="2" charset="2"/>
              <a:buNone/>
            </a:pPr>
            <a:r>
              <a:rPr lang="en-US" sz="900" b="1" dirty="0">
                <a:solidFill>
                  <a:srgbClr val="FF0000"/>
                </a:solidFill>
              </a:rPr>
              <a:t>Include all disciplines and ancillary departments in the design process</a:t>
            </a:r>
          </a:p>
          <a:p>
            <a:pPr lvl="1">
              <a:buClr>
                <a:srgbClr val="FF0000"/>
              </a:buClr>
              <a:buFont typeface="Wingdings" pitchFamily="2" charset="2"/>
              <a:buNone/>
            </a:pPr>
            <a:r>
              <a:rPr lang="en-US" sz="900" b="1" dirty="0">
                <a:solidFill>
                  <a:srgbClr val="FF0000"/>
                </a:solidFill>
              </a:rPr>
              <a:t>Design user friendly interface, minimizing the need for training</a:t>
            </a:r>
          </a:p>
          <a:p>
            <a:pPr lvl="1">
              <a:buClr>
                <a:srgbClr val="FF0000"/>
              </a:buClr>
              <a:buFont typeface="Wingdings" pitchFamily="2" charset="2"/>
              <a:buNone/>
            </a:pPr>
            <a:r>
              <a:rPr lang="en-US" sz="900" b="1" dirty="0">
                <a:solidFill>
                  <a:srgbClr val="FF0000"/>
                </a:solidFill>
              </a:rPr>
              <a:t>Ensure systems are fast and reliable</a:t>
            </a:r>
          </a:p>
          <a:p>
            <a:pPr lvl="1">
              <a:buClr>
                <a:srgbClr val="FF0000"/>
              </a:buClr>
              <a:buFont typeface="Wingdings" pitchFamily="2" charset="2"/>
              <a:buNone/>
            </a:pPr>
            <a:r>
              <a:rPr lang="en-US" sz="900" b="1" dirty="0">
                <a:solidFill>
                  <a:srgbClr val="FF0000"/>
                </a:solidFill>
              </a:rPr>
              <a:t>Provide adequate workstations to permit convenient computer access</a:t>
            </a:r>
          </a:p>
          <a:p>
            <a:endParaRPr lang="en-US" b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Perioperative Use of Arginine-supplemented Diets: A Systematic Review of the Evidence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W Drover, MD, FRCSC,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Rupinder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Dhaliwal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RD, Lindsay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Weitzel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PhD, Paul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Wischmeyer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MD, Juan B Ochoa, MD, FACS, Daren 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Heyland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MD, FRCPC, MSC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EED-43A2-BD4C-BF0C-802EE7809A8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1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Perioperative Use of Arginine-supplemented Diets: A Systematic Review of the Evidence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John W Drover, MD, FRCSC,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Rupinder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Dhaliwal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RD, Lindsay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Weitzel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PhD, Paul 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Wischmeyer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MD, Juan B Ochoa, MD, FACS, Daren K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Heyland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MD, FRCPC, MSC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41EED-43A2-BD4C-BF0C-802EE7809A83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5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28823"/>
            <a:ext cx="7772400" cy="1470025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0425"/>
            <a:ext cx="5397500" cy="220027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6577356"/>
            <a:ext cx="7867650" cy="22527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sz="500" baseline="0" dirty="0" smtClean="0">
                <a:solidFill>
                  <a:srgbClr val="53565A"/>
                </a:solidFill>
              </a:rPr>
              <a:t>Confidential. Property of MedAssets. MedAssets® is a registered trademark of MedAssets, Inc. © 2013 MedAssets, Inc. All rights reserved.</a:t>
            </a:r>
            <a:endParaRPr lang="en-US" sz="500" baseline="0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79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1600201"/>
            <a:ext cx="2476500" cy="4444466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0" hasCustomPrompt="1"/>
          </p:nvPr>
        </p:nvSpPr>
        <p:spPr>
          <a:xfrm>
            <a:off x="457200" y="1600200"/>
            <a:ext cx="5575300" cy="4445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55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0972"/>
            <a:ext cx="2509520" cy="22867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50640"/>
            <a:ext cx="8229600" cy="201358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2"/>
          </p:nvPr>
        </p:nvSpPr>
        <p:spPr>
          <a:xfrm>
            <a:off x="3317240" y="1380972"/>
            <a:ext cx="2509520" cy="22867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177280" y="1380972"/>
            <a:ext cx="2509520" cy="228678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055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20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Page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70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67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371600" indent="-1371600">
              <a:buNone/>
              <a:tabLst>
                <a:tab pos="1828800" algn="l"/>
                <a:tab pos="2743200" algn="l"/>
              </a:tabLst>
              <a:defRPr b="1">
                <a:solidFill>
                  <a:schemeClr val="tx2"/>
                </a:solidFill>
              </a:defRPr>
            </a:lvl1pPr>
            <a:lvl2pPr marL="1371600" indent="0">
              <a:defRPr>
                <a:solidFill>
                  <a:schemeClr val="tx2"/>
                </a:solidFill>
              </a:defRPr>
            </a:lvl2pPr>
            <a:lvl3pPr marL="1371600" indent="0">
              <a:defRPr>
                <a:solidFill>
                  <a:schemeClr val="tx2"/>
                </a:solidFill>
              </a:defRPr>
            </a:lvl3pPr>
            <a:lvl4pPr marL="1371600" indent="0">
              <a:defRPr>
                <a:solidFill>
                  <a:schemeClr val="tx2"/>
                </a:solidFill>
              </a:defRPr>
            </a:lvl4pPr>
            <a:lvl5pPr marL="1371600" indent="0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13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948" y="2132013"/>
            <a:ext cx="5905238" cy="197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3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4923"/>
            <a:ext cx="7772400" cy="1603177"/>
          </a:xfrm>
        </p:spPr>
        <p:txBody>
          <a:bodyPr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76525"/>
            <a:ext cx="5486400" cy="161607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57200" y="479623"/>
            <a:ext cx="7772400" cy="482600"/>
          </a:xfrm>
        </p:spPr>
        <p:txBody>
          <a:bodyPr anchor="b" anchorCtr="0">
            <a:normAutofit/>
          </a:bodyPr>
          <a:lstStyle>
            <a:lvl1pPr marL="0" indent="0">
              <a:spcAft>
                <a:spcPts val="0"/>
              </a:spcAft>
              <a:buNone/>
              <a:defRPr sz="1800" b="1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6577356"/>
            <a:ext cx="7867650" cy="22527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sz="500" baseline="0" dirty="0" smtClean="0">
                <a:solidFill>
                  <a:srgbClr val="53565A"/>
                </a:solidFill>
              </a:rPr>
              <a:t>Confidential. Property of MedAssets. MedAssets® is a registered trademark of MedAssets, Inc. © 2013 MedAssets, Inc. All rights reserved.</a:t>
            </a:r>
            <a:endParaRPr lang="en-US" sz="500" baseline="0" dirty="0">
              <a:solidFill>
                <a:srgbClr val="53565A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6200" y="6577356"/>
            <a:ext cx="7867650" cy="22527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sz="500" baseline="0" dirty="0" smtClean="0">
                <a:solidFill>
                  <a:srgbClr val="53565A"/>
                </a:solidFill>
              </a:rPr>
              <a:t>Confidential. Property of MedAssets. MedAssets® is a registered trademark of MedAssets, Inc. © 2013 MedAssets, Inc. All rights reserved.</a:t>
            </a:r>
            <a:endParaRPr lang="en-US" sz="500" baseline="0" dirty="0">
              <a:solidFill>
                <a:srgbClr val="53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165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82838"/>
            <a:ext cx="7772400" cy="1362075"/>
          </a:xfrm>
        </p:spPr>
        <p:txBody>
          <a:bodyPr anchor="b" anchorCtr="0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70313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81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0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mparison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6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mparison With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2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36976" y="2174875"/>
            <a:ext cx="2651760" cy="3951288"/>
          </a:xfrm>
        </p:spPr>
        <p:txBody>
          <a:bodyPr>
            <a:normAutofit/>
          </a:bodyPr>
          <a:lstStyle>
            <a:lvl1pPr marL="227013" marR="0" indent="-227013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455613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600"/>
            </a:lvl2pPr>
            <a:lvl3pPr marL="682625" marR="0" indent="-22542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/>
            </a:lvl3pPr>
            <a:lvl4pPr marL="917575" marR="0" indent="-2349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400"/>
            </a:lvl4pPr>
            <a:lvl5pPr marL="1144588" marR="0" indent="-2270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Char char="–"/>
              <a:tabLst/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3565A">
                  <a:lumMod val="7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016752" y="2174876"/>
            <a:ext cx="267004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7200" y="2174876"/>
            <a:ext cx="265112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4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0800" y="2174875"/>
            <a:ext cx="1828800" cy="3951288"/>
          </a:xfr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724400" y="2174876"/>
            <a:ext cx="1828800" cy="3951288"/>
          </a:xfrm>
        </p:spPr>
        <p:txBody>
          <a:bodyPr/>
          <a:lstStyle>
            <a:lvl1pPr>
              <a:defRPr lang="en-US" sz="16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858000" y="2174874"/>
            <a:ext cx="1828800" cy="3959352"/>
          </a:xfrm>
        </p:spPr>
        <p:txBody>
          <a:bodyPr/>
          <a:lstStyle>
            <a:lvl1pPr>
              <a:defRPr lang="en-US" sz="16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2174875"/>
            <a:ext cx="1828800" cy="3951288"/>
          </a:xfr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52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8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6563386"/>
            <a:ext cx="2921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/>
            <a:fld id="{E98B14A3-E2AC-144E-8518-A3B3735001B8}" type="slidenum">
              <a:rPr lang="en-US" sz="900" b="1">
                <a:solidFill>
                  <a:schemeClr val="tx1"/>
                </a:solidFill>
                <a:cs typeface="Arial"/>
              </a:rPr>
              <a:pPr algn="l"/>
              <a:t>‹#›</a:t>
            </a:fld>
            <a:endParaRPr lang="en-US" sz="900" b="1" dirty="0">
              <a:solidFill>
                <a:schemeClr val="tx1"/>
              </a:solidFill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307" y="6327405"/>
            <a:ext cx="1157187" cy="384735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23887"/>
            <a:ext cx="6965950" cy="207036"/>
          </a:xfrm>
          <a:prstGeom prst="rect">
            <a:avLst/>
          </a:prstGeom>
        </p:spPr>
        <p:txBody>
          <a:bodyPr lIns="0"/>
          <a:lstStyle>
            <a:lvl1pPr>
              <a:defRPr lang="en-US" sz="900" b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1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7013" indent="-227013" algn="l" defTabSz="457200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455613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682625" indent="-225425" algn="l" defTabSz="457200" rtl="0" eaLnBrk="1" latinLnBrk="0" hangingPunct="1">
        <a:spcBef>
          <a:spcPct val="20000"/>
        </a:spcBef>
        <a:buFont typeface="Lucida Grande"/>
        <a:buChar char="–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917575" indent="-234950" algn="l" defTabSz="457200" rtl="0" eaLnBrk="1" latinLnBrk="0" hangingPunct="1">
        <a:spcBef>
          <a:spcPct val="20000"/>
        </a:spcBef>
        <a:buFont typeface="Lucida Grande"/>
        <a:buChar char="–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144588" indent="-227013" algn="l" defTabSz="457200" rtl="0" eaLnBrk="1" latinLnBrk="0" hangingPunct="1">
        <a:spcBef>
          <a:spcPct val="20000"/>
        </a:spcBef>
        <a:buFont typeface="Lucida Grande"/>
        <a:buChar char="–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8.png"/><Relationship Id="rId39" Type="http://schemas.openxmlformats.org/officeDocument/2006/relationships/image" Target="../media/image80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34" Type="http://schemas.openxmlformats.org/officeDocument/2006/relationships/image" Target="../media/image76.png"/><Relationship Id="rId42" Type="http://schemas.openxmlformats.org/officeDocument/2006/relationships/image" Target="../media/image83.png"/><Relationship Id="rId47" Type="http://schemas.openxmlformats.org/officeDocument/2006/relationships/image" Target="../media/image87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79.png"/><Relationship Id="rId46" Type="http://schemas.openxmlformats.org/officeDocument/2006/relationships/image" Target="../media/image86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1.png"/><Relationship Id="rId41" Type="http://schemas.openxmlformats.org/officeDocument/2006/relationships/image" Target="../media/image8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30.png"/><Relationship Id="rId32" Type="http://schemas.openxmlformats.org/officeDocument/2006/relationships/image" Target="../media/image74.png"/><Relationship Id="rId37" Type="http://schemas.openxmlformats.org/officeDocument/2006/relationships/image" Target="../media/image78.png"/><Relationship Id="rId40" Type="http://schemas.openxmlformats.org/officeDocument/2006/relationships/image" Target="../media/image81.png"/><Relationship Id="rId45" Type="http://schemas.openxmlformats.org/officeDocument/2006/relationships/image" Target="../media/image85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0.png"/><Relationship Id="rId36" Type="http://schemas.openxmlformats.org/officeDocument/2006/relationships/image" Target="../media/image5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3.png"/><Relationship Id="rId44" Type="http://schemas.openxmlformats.org/officeDocument/2006/relationships/image" Target="../media/image35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26" Type="http://schemas.openxmlformats.org/officeDocument/2006/relationships/image" Target="../media/image112.png"/><Relationship Id="rId39" Type="http://schemas.openxmlformats.org/officeDocument/2006/relationships/image" Target="../media/image34.pn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34" Type="http://schemas.openxmlformats.org/officeDocument/2006/relationships/image" Target="../media/image3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5" Type="http://schemas.openxmlformats.org/officeDocument/2006/relationships/image" Target="../media/image111.png"/><Relationship Id="rId33" Type="http://schemas.openxmlformats.org/officeDocument/2006/relationships/image" Target="../media/image119.png"/><Relationship Id="rId38" Type="http://schemas.openxmlformats.org/officeDocument/2006/relationships/image" Target="../media/image123.pn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29" Type="http://schemas.openxmlformats.org/officeDocument/2006/relationships/image" Target="../media/image115.png"/><Relationship Id="rId41" Type="http://schemas.openxmlformats.org/officeDocument/2006/relationships/image" Target="../media/image8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24" Type="http://schemas.openxmlformats.org/officeDocument/2006/relationships/image" Target="../media/image110.png"/><Relationship Id="rId32" Type="http://schemas.openxmlformats.org/officeDocument/2006/relationships/image" Target="../media/image118.png"/><Relationship Id="rId37" Type="http://schemas.openxmlformats.org/officeDocument/2006/relationships/image" Target="../media/image122.png"/><Relationship Id="rId40" Type="http://schemas.openxmlformats.org/officeDocument/2006/relationships/image" Target="../media/image124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23" Type="http://schemas.openxmlformats.org/officeDocument/2006/relationships/image" Target="../media/image109.png"/><Relationship Id="rId28" Type="http://schemas.openxmlformats.org/officeDocument/2006/relationships/image" Target="../media/image114.png"/><Relationship Id="rId36" Type="http://schemas.openxmlformats.org/officeDocument/2006/relationships/image" Target="../media/image121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31" Type="http://schemas.openxmlformats.org/officeDocument/2006/relationships/image" Target="../media/image117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Relationship Id="rId27" Type="http://schemas.openxmlformats.org/officeDocument/2006/relationships/image" Target="../media/image113.png"/><Relationship Id="rId30" Type="http://schemas.openxmlformats.org/officeDocument/2006/relationships/image" Target="../media/image116.png"/><Relationship Id="rId35" Type="http://schemas.openxmlformats.org/officeDocument/2006/relationships/image" Target="../media/image12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86.png"/><Relationship Id="rId17" Type="http://schemas.openxmlformats.org/officeDocument/2006/relationships/image" Target="../media/image137.png"/><Relationship Id="rId2" Type="http://schemas.openxmlformats.org/officeDocument/2006/relationships/image" Target="../media/image125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9.png"/><Relationship Id="rId11" Type="http://schemas.openxmlformats.org/officeDocument/2006/relationships/image" Target="../media/image82.png"/><Relationship Id="rId5" Type="http://schemas.openxmlformats.org/officeDocument/2006/relationships/image" Target="../media/image128.png"/><Relationship Id="rId15" Type="http://schemas.openxmlformats.org/officeDocument/2006/relationships/image" Target="../media/image135.png"/><Relationship Id="rId10" Type="http://schemas.openxmlformats.org/officeDocument/2006/relationships/image" Target="../media/image36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18819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Engaging Physicians and Suppliers In The Value Based Purchasing </a:t>
            </a:r>
            <a:r>
              <a:rPr lang="en-US" dirty="0" smtClean="0"/>
              <a:t>Era</a:t>
            </a:r>
            <a:br>
              <a:rPr lang="en-US" dirty="0" smtClean="0"/>
            </a:br>
            <a:r>
              <a:rPr lang="en-US" sz="2000" b="0" dirty="0" smtClean="0"/>
              <a:t>California Association of Healthcare Purchasing &amp; Materials Managers</a:t>
            </a:r>
            <a:br>
              <a:rPr lang="en-US" sz="2000" b="0" dirty="0" smtClean="0"/>
            </a:br>
            <a:r>
              <a:rPr lang="en-US" sz="2000" b="0" dirty="0" smtClean="0"/>
              <a:t>Shell Beach, California</a:t>
            </a:r>
            <a:br>
              <a:rPr lang="en-US" sz="2000" b="0" dirty="0" smtClean="0"/>
            </a:br>
            <a:r>
              <a:rPr lang="en-US" sz="2000" b="0" dirty="0" smtClean="0"/>
              <a:t>October 2014</a:t>
            </a:r>
            <a:endParaRPr lang="en-US" sz="1300" b="0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378121" y="5683744"/>
            <a:ext cx="8052688" cy="6723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Aman Sabharwal, MD, MHA, CPHM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SVP of Clinical Resource Management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Reimbursement @ Risk Increases Annually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+ Incentives Lost to Competitors Add to Cost of Poor Quality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431" y="908523"/>
            <a:ext cx="2187627" cy="21799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61" y="2105333"/>
            <a:ext cx="991097" cy="9831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528" y="1939103"/>
            <a:ext cx="1186179" cy="11493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130" y="1447433"/>
            <a:ext cx="1628043" cy="16410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8647" y="1135903"/>
            <a:ext cx="1952598" cy="1952598"/>
          </a:xfrm>
          <a:prstGeom prst="rect">
            <a:avLst/>
          </a:prstGeom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545240"/>
              </p:ext>
            </p:extLst>
          </p:nvPr>
        </p:nvGraphicFramePr>
        <p:xfrm>
          <a:off x="0" y="3088501"/>
          <a:ext cx="9048466" cy="312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515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Value Based Purchasing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EEF532B0-FB10-4947-9943-D906A31F723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488222" cy="449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77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 Your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Achievement </a:t>
            </a:r>
            <a:r>
              <a:rPr lang="en-US" i="1" u="sng" dirty="0" smtClean="0"/>
              <a:t>or</a:t>
            </a:r>
            <a:r>
              <a:rPr lang="en-US" dirty="0" smtClean="0"/>
              <a:t> Improvement</a:t>
            </a:r>
          </a:p>
          <a:p>
            <a:pPr lvl="1"/>
            <a:r>
              <a:rPr lang="en-US" dirty="0" smtClean="0"/>
              <a:t>Achievement 0-10 points</a:t>
            </a:r>
          </a:p>
          <a:p>
            <a:pPr lvl="1"/>
            <a:r>
              <a:rPr lang="en-US" dirty="0" smtClean="0"/>
              <a:t>Improvement 0-9 points</a:t>
            </a:r>
          </a:p>
          <a:p>
            <a:pPr lvl="1"/>
            <a:r>
              <a:rPr lang="en-US" dirty="0" smtClean="0"/>
              <a:t>Highest of either score used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Achievement Points</a:t>
            </a:r>
          </a:p>
          <a:p>
            <a:pPr lvl="1"/>
            <a:r>
              <a:rPr lang="en-US" dirty="0" smtClean="0"/>
              <a:t>Must meet threshold (performance at 50</a:t>
            </a:r>
            <a:r>
              <a:rPr lang="en-US" baseline="30000" dirty="0" smtClean="0"/>
              <a:t>th</a:t>
            </a:r>
            <a:r>
              <a:rPr lang="en-US" dirty="0" smtClean="0"/>
              <a:t> percentile)</a:t>
            </a:r>
          </a:p>
          <a:p>
            <a:pPr lvl="1"/>
            <a:r>
              <a:rPr lang="en-US" dirty="0" smtClean="0"/>
              <a:t>Based on where performance falls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Improvement Points</a:t>
            </a:r>
          </a:p>
          <a:p>
            <a:pPr lvl="1"/>
            <a:r>
              <a:rPr lang="en-US" dirty="0" smtClean="0"/>
              <a:t>Performance compared to baseline</a:t>
            </a:r>
          </a:p>
          <a:p>
            <a:pPr lvl="1"/>
            <a:r>
              <a:rPr lang="en-US" dirty="0" smtClean="0"/>
              <a:t>CMS: no full credit for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EEF532B0-FB10-4947-9943-D906A31F723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2013 Domains &amp; Measures</a:t>
            </a:r>
            <a:endParaRPr lang="en-US" dirty="0"/>
          </a:p>
        </p:txBody>
      </p:sp>
      <p:pic>
        <p:nvPicPr>
          <p:cNvPr id="5" name="Content Placeholder 4" descr="Screen Shot 2013-09-25 at 1.22.1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14" r="-42414"/>
          <a:stretch>
            <a:fillRect/>
          </a:stretch>
        </p:blipFill>
        <p:spPr>
          <a:xfrm>
            <a:off x="2209800" y="1828800"/>
            <a:ext cx="6101257" cy="327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EEF532B0-FB10-4947-9943-D906A31F723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Screen Shot 2013-09-25 at 1.22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3505200" cy="5245658"/>
          </a:xfrm>
          <a:prstGeom prst="rect">
            <a:avLst/>
          </a:prstGeom>
        </p:spPr>
      </p:pic>
      <p:pic>
        <p:nvPicPr>
          <p:cNvPr id="7" name="Picture 6" descr="Screen Shot 2013-09-25 at 1.23.10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05000"/>
            <a:ext cx="2209800" cy="32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for VBP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Hospitals </a:t>
            </a:r>
            <a:r>
              <a:rPr lang="en-US" sz="2000" dirty="0"/>
              <a:t>with </a:t>
            </a:r>
            <a:r>
              <a:rPr lang="en-US" sz="2000" dirty="0" smtClean="0"/>
              <a:t>at least 10 </a:t>
            </a:r>
            <a:r>
              <a:rPr lang="en-US" sz="2000" dirty="0"/>
              <a:t>cases for at least 4 applicable measures during the performance period receive a Clinical Process of Care </a:t>
            </a:r>
            <a:r>
              <a:rPr lang="en-US" sz="2000" dirty="0" smtClean="0"/>
              <a:t>score</a:t>
            </a:r>
          </a:p>
          <a:p>
            <a:endParaRPr lang="en-US" sz="2000" dirty="0"/>
          </a:p>
          <a:p>
            <a:r>
              <a:rPr lang="en-US" sz="2000" dirty="0" smtClean="0"/>
              <a:t>Hospitals </a:t>
            </a:r>
            <a:r>
              <a:rPr lang="en-US" sz="2000" dirty="0"/>
              <a:t>with at least 100 Hospital Consumer Assessment of Healthcare Providers and Systems (HCAHPS) surveys during the performance period receive a Patient Experience of Care score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EEF532B0-FB10-4947-9943-D906A31F723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Screen Shot 2013-09-25 at 1.14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Gets Impacted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EEF532B0-FB10-4947-9943-D906A31F723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7" b="975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24400" y="1752600"/>
            <a:ext cx="762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Median</a:t>
            </a:r>
            <a:endParaRPr lang="en-US" sz="12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096000" y="2133600"/>
            <a:ext cx="1676400" cy="914400"/>
          </a:xfrm>
          <a:prstGeom prst="wedgeRoundRectCallout">
            <a:avLst>
              <a:gd name="adj1" fmla="val -79723"/>
              <a:gd name="adj2" fmla="val 42074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Hospital A receives payment incentive</a:t>
            </a:r>
            <a:endParaRPr lang="en-US" sz="1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143000" y="2362200"/>
            <a:ext cx="1447800" cy="612648"/>
          </a:xfrm>
          <a:prstGeom prst="wedgeRoundRectCallout">
            <a:avLst>
              <a:gd name="adj1" fmla="val 97464"/>
              <a:gd name="adj2" fmla="val 242776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Hospital B loses 1%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553200" y="3048000"/>
            <a:ext cx="1676400" cy="914400"/>
          </a:xfrm>
          <a:prstGeom prst="wedgeRoundRectCallout">
            <a:avLst>
              <a:gd name="adj1" fmla="val -58394"/>
              <a:gd name="adj2" fmla="val 97212"/>
              <a:gd name="adj3" fmla="val 16667"/>
            </a:avLst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Hospital C receives payment incentive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849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2013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EEF532B0-FB10-4947-9943-D906A31F723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6836215" y="3733800"/>
            <a:ext cx="2155385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2013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4939638" y="3733800"/>
            <a:ext cx="2400477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2012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3180380" y="3733800"/>
            <a:ext cx="2496616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2011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524055" y="5105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598223" y="5105400"/>
            <a:ext cx="1094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30879" y="5553075"/>
            <a:ext cx="10782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87494" y="4695409"/>
            <a:ext cx="531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July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173876" y="4695409"/>
            <a:ext cx="774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March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678047" y="5581650"/>
            <a:ext cx="2856103" cy="372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FY 2013 Performance Period</a:t>
            </a:r>
            <a:endParaRPr lang="en-US" sz="1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303635" y="2720741"/>
            <a:ext cx="10947" cy="6437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30760" y="3364468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Aug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904273" y="2133600"/>
            <a:ext cx="1801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Estimated Payment </a:t>
            </a:r>
          </a:p>
          <a:p>
            <a:pPr algn="ctr"/>
            <a:r>
              <a:rPr lang="en-US" sz="1400" dirty="0" smtClean="0"/>
              <a:t>Adjuster Delivered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781716" y="2065347"/>
            <a:ext cx="21894" cy="13107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19788" y="3362488"/>
            <a:ext cx="551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Nov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894873" y="1457980"/>
            <a:ext cx="1801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Final Payment </a:t>
            </a:r>
          </a:p>
          <a:p>
            <a:r>
              <a:rPr lang="en-US" sz="1400" dirty="0" smtClean="0"/>
              <a:t>Adjuster Delivered</a:t>
            </a:r>
            <a:endParaRPr lang="en-US" sz="1400" dirty="0"/>
          </a:p>
        </p:txBody>
      </p:sp>
      <p:sp>
        <p:nvSpPr>
          <p:cNvPr id="21" name="Pentagon 20"/>
          <p:cNvSpPr/>
          <p:nvPr/>
        </p:nvSpPr>
        <p:spPr>
          <a:xfrm>
            <a:off x="1465783" y="3733800"/>
            <a:ext cx="2496616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2010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>
          <a:xfrm>
            <a:off x="76200" y="3733800"/>
            <a:ext cx="2191816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2009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8408" y="5105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072576" y="5105400"/>
            <a:ext cx="1094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1847" y="4695409"/>
            <a:ext cx="531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July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667279" y="4695409"/>
            <a:ext cx="774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March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76487" y="5610641"/>
            <a:ext cx="2442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FY 2013 Baseline Period</a:t>
            </a:r>
            <a:endParaRPr lang="en-US" sz="16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990160" y="5562600"/>
            <a:ext cx="1093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4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2014 Domains &amp; Measures</a:t>
            </a:r>
            <a:endParaRPr lang="en-US" dirty="0"/>
          </a:p>
        </p:txBody>
      </p:sp>
      <p:pic>
        <p:nvPicPr>
          <p:cNvPr id="6" name="Content Placeholder 5" descr="Screen Shot 2013-09-26 at 10.25.01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881" r="-87881"/>
          <a:stretch>
            <a:fillRect/>
          </a:stretch>
        </p:blipFill>
        <p:spPr>
          <a:xfrm>
            <a:off x="-2438400" y="1600200"/>
            <a:ext cx="8229599" cy="4419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EEF532B0-FB10-4947-9943-D906A31F723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 descr="Screen Shot 2013-09-26 at 10.23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286000"/>
            <a:ext cx="2807074" cy="2807074"/>
          </a:xfrm>
          <a:prstGeom prst="rect">
            <a:avLst/>
          </a:prstGeom>
        </p:spPr>
      </p:pic>
      <p:pic>
        <p:nvPicPr>
          <p:cNvPr id="7" name="Picture 6" descr="Screen Shot 2013-09-26 at 10.25.5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4000"/>
            <a:ext cx="2514600" cy="3403600"/>
          </a:xfrm>
          <a:prstGeom prst="rect">
            <a:avLst/>
          </a:prstGeom>
        </p:spPr>
      </p:pic>
      <p:pic>
        <p:nvPicPr>
          <p:cNvPr id="9" name="Picture 8" descr="Screen Shot 2013-09-26 at 10.26.1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903009"/>
            <a:ext cx="3581400" cy="157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2014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EEF532B0-FB10-4947-9943-D906A31F723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6836215" y="2743200"/>
            <a:ext cx="2155385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2013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4939638" y="2743200"/>
            <a:ext cx="2400477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2012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3180380" y="2743200"/>
            <a:ext cx="2496616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2011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882117" y="4114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56285" y="4114800"/>
            <a:ext cx="1094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888941" y="4562475"/>
            <a:ext cx="10782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13863" y="3704809"/>
            <a:ext cx="595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April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6353558" y="3704809"/>
            <a:ext cx="1131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December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62663" y="4690646"/>
            <a:ext cx="2838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FY 2014 Performance Period</a:t>
            </a:r>
            <a:endParaRPr lang="en-US" sz="1600" dirty="0"/>
          </a:p>
        </p:txBody>
      </p:sp>
      <p:sp>
        <p:nvSpPr>
          <p:cNvPr id="21" name="Pentagon 20"/>
          <p:cNvSpPr/>
          <p:nvPr/>
        </p:nvSpPr>
        <p:spPr>
          <a:xfrm>
            <a:off x="1465783" y="2743200"/>
            <a:ext cx="2496616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2010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>
          <a:xfrm>
            <a:off x="76200" y="2743200"/>
            <a:ext cx="2191816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2009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2446208" y="4114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20376" y="4114800"/>
            <a:ext cx="1094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77954" y="3704809"/>
            <a:ext cx="595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April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936699" y="3704809"/>
            <a:ext cx="1131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December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1820338" y="4620041"/>
            <a:ext cx="2450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FY 2014 Baseline Period</a:t>
            </a:r>
            <a:endParaRPr lang="en-US" sz="16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437960" y="4572000"/>
            <a:ext cx="1093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2015 Domains &amp;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EEF532B0-FB10-4947-9943-D906A31F723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" name="Content Placeholder 10" descr="Screen Shot 2013-09-26 at 10.29.1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26" r="-40826"/>
          <a:stretch>
            <a:fillRect/>
          </a:stretch>
        </p:blipFill>
        <p:spPr>
          <a:xfrm>
            <a:off x="1518747" y="1600201"/>
            <a:ext cx="6101253" cy="3276599"/>
          </a:xfrm>
        </p:spPr>
      </p:pic>
      <p:pic>
        <p:nvPicPr>
          <p:cNvPr id="12" name="Picture 11" descr="Screen Shot 2013-09-26 at 10.29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724400"/>
            <a:ext cx="4191000" cy="1752600"/>
          </a:xfrm>
          <a:prstGeom prst="rect">
            <a:avLst/>
          </a:prstGeom>
        </p:spPr>
      </p:pic>
      <p:pic>
        <p:nvPicPr>
          <p:cNvPr id="13" name="Picture 12" descr="Screen Shot 2013-09-26 at 10.29.5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1193800"/>
            <a:ext cx="2565400" cy="3530600"/>
          </a:xfrm>
          <a:prstGeom prst="rect">
            <a:avLst/>
          </a:prstGeom>
        </p:spPr>
      </p:pic>
      <p:pic>
        <p:nvPicPr>
          <p:cNvPr id="14" name="Picture 13" descr="Screen Shot 2013-09-26 at 10.30.0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55900"/>
            <a:ext cx="2573808" cy="37973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2400" y="1193800"/>
            <a:ext cx="2895600" cy="1168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000" dirty="0" smtClean="0">
                <a:solidFill>
                  <a:schemeClr val="bg1"/>
                </a:solidFill>
                <a:effectLst/>
              </a:rPr>
              <a:t>1. MSBP-1.  Medicare Spending Per Beneficiary (MSPB) Measure</a:t>
            </a:r>
            <a:endParaRPr lang="en-US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498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Aman Sabharwal, M.D., M.H.A., CPHM</a:t>
            </a:r>
          </a:p>
          <a:p>
            <a:pPr lvl="1"/>
            <a:r>
              <a:rPr lang="en-US" dirty="0" smtClean="0"/>
              <a:t>SVP Clinical Resource Management, MedAssets</a:t>
            </a:r>
          </a:p>
          <a:p>
            <a:pPr lvl="1"/>
            <a:r>
              <a:rPr lang="en-US" dirty="0" smtClean="0"/>
              <a:t>Practicing Hospitalist</a:t>
            </a:r>
          </a:p>
          <a:p>
            <a:pPr lvl="1"/>
            <a:r>
              <a:rPr lang="en-US" dirty="0" smtClean="0"/>
              <a:t>Clinical Assistant Professor of Medicine</a:t>
            </a:r>
          </a:p>
          <a:p>
            <a:pPr lvl="2"/>
            <a:r>
              <a:rPr lang="en-US" dirty="0" smtClean="0"/>
              <a:t>University of Miami Miller School of Medicine</a:t>
            </a:r>
          </a:p>
          <a:p>
            <a:pPr lvl="2"/>
            <a:r>
              <a:rPr lang="en-US" dirty="0" smtClean="0"/>
              <a:t>Florida International University College of Medicine</a:t>
            </a:r>
          </a:p>
          <a:p>
            <a:pPr lvl="1"/>
            <a:r>
              <a:rPr lang="en-US" dirty="0" smtClean="0"/>
              <a:t>14+ years healthcare experience</a:t>
            </a:r>
          </a:p>
          <a:p>
            <a:pPr lvl="1"/>
            <a:r>
              <a:rPr lang="en-US" dirty="0" smtClean="0"/>
              <a:t>Areas of expertise</a:t>
            </a:r>
          </a:p>
          <a:p>
            <a:pPr lvl="3"/>
            <a:r>
              <a:rPr lang="en-US" dirty="0" smtClean="0"/>
              <a:t>Clinical Efficiency</a:t>
            </a:r>
          </a:p>
          <a:p>
            <a:pPr lvl="3"/>
            <a:r>
              <a:rPr lang="en-US" dirty="0" smtClean="0"/>
              <a:t>Quality &amp; Utilization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2015 Patient Safety Composite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EEF532B0-FB10-4947-9943-D906A31F723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02960"/>
            <a:ext cx="5500819" cy="5050240"/>
          </a:xfrm>
          <a:prstGeom prst="rect">
            <a:avLst/>
          </a:prstGeom>
        </p:spPr>
      </p:pic>
      <p:pic>
        <p:nvPicPr>
          <p:cNvPr id="6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278866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1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2015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EEF532B0-FB10-4947-9943-D906A31F723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6836215" y="2743200"/>
            <a:ext cx="2155385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2013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4939638" y="2743200"/>
            <a:ext cx="2400477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2012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3180380" y="2743200"/>
            <a:ext cx="2496616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2011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653654" y="4114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27822" y="4114800"/>
            <a:ext cx="1094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60478" y="4562475"/>
            <a:ext cx="10782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50398" y="3704809"/>
            <a:ext cx="865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Various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8077200" y="3704809"/>
            <a:ext cx="1131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December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1" y="4690646"/>
            <a:ext cx="1904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FY 2015 Performance Period</a:t>
            </a:r>
            <a:endParaRPr lang="en-US" sz="1600" dirty="0"/>
          </a:p>
        </p:txBody>
      </p:sp>
      <p:sp>
        <p:nvSpPr>
          <p:cNvPr id="21" name="Pentagon 20"/>
          <p:cNvSpPr/>
          <p:nvPr/>
        </p:nvSpPr>
        <p:spPr>
          <a:xfrm>
            <a:off x="1465783" y="2743200"/>
            <a:ext cx="2496616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2010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>
          <a:xfrm>
            <a:off x="76200" y="2743200"/>
            <a:ext cx="2191816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2009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118659" y="4114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4114800"/>
            <a:ext cx="1094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15403" y="3704809"/>
            <a:ext cx="865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Various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4742150" y="3704809"/>
            <a:ext cx="865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Various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3492789" y="4620041"/>
            <a:ext cx="2450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FY 2015 Baseline Period</a:t>
            </a:r>
            <a:endParaRPr lang="en-US" sz="16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110411" y="4572000"/>
            <a:ext cx="1093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7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2016 Domains &amp;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EEF532B0-FB10-4947-9943-D906A31F723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80010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8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 2016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EEF532B0-FB10-4947-9943-D906A31F723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Pentagon 4"/>
          <p:cNvSpPr/>
          <p:nvPr/>
        </p:nvSpPr>
        <p:spPr>
          <a:xfrm>
            <a:off x="6836215" y="2743200"/>
            <a:ext cx="2155385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2014</a:t>
            </a:r>
            <a:endParaRPr lang="en-US" dirty="0"/>
          </a:p>
        </p:txBody>
      </p:sp>
      <p:sp>
        <p:nvSpPr>
          <p:cNvPr id="6" name="Pentagon 5"/>
          <p:cNvSpPr/>
          <p:nvPr/>
        </p:nvSpPr>
        <p:spPr>
          <a:xfrm>
            <a:off x="4939638" y="2743200"/>
            <a:ext cx="2400477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2013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3180380" y="2743200"/>
            <a:ext cx="2496616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2012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924302" y="4114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077744" y="4114800"/>
            <a:ext cx="1094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953000" y="4562475"/>
            <a:ext cx="3135691" cy="9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5800" y="3704809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October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717917" y="3704809"/>
            <a:ext cx="549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July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4690646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FY 2016 Performance Period</a:t>
            </a:r>
            <a:endParaRPr lang="en-US" sz="1600" dirty="0"/>
          </a:p>
        </p:txBody>
      </p:sp>
      <p:sp>
        <p:nvSpPr>
          <p:cNvPr id="21" name="Pentagon 20"/>
          <p:cNvSpPr/>
          <p:nvPr/>
        </p:nvSpPr>
        <p:spPr>
          <a:xfrm>
            <a:off x="1465783" y="2743200"/>
            <a:ext cx="2496616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2011</a:t>
            </a:r>
            <a:endParaRPr lang="en-US" dirty="0"/>
          </a:p>
        </p:txBody>
      </p:sp>
      <p:sp>
        <p:nvSpPr>
          <p:cNvPr id="22" name="Pentagon 21"/>
          <p:cNvSpPr/>
          <p:nvPr/>
        </p:nvSpPr>
        <p:spPr>
          <a:xfrm>
            <a:off x="76200" y="2743200"/>
            <a:ext cx="2191816" cy="9144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451659" y="4114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14600" y="4114800"/>
            <a:ext cx="1094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23157" y="3704809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October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2232946" y="3704809"/>
            <a:ext cx="549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July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25789" y="4620041"/>
            <a:ext cx="2450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FY 2016 Baseline Period</a:t>
            </a:r>
            <a:endParaRPr lang="en-US" sz="16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1443411" y="4572000"/>
            <a:ext cx="1093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010400" y="4114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23058" y="3700046"/>
            <a:ext cx="91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January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27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for FY 2015-2017?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Readmission Reduction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2013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AMI, Pneumonia, Heart Failure</a:t>
            </a:r>
          </a:p>
          <a:p>
            <a:pPr lvl="1"/>
            <a:r>
              <a:rPr lang="en-US" dirty="0" smtClean="0"/>
              <a:t>2015</a:t>
            </a:r>
          </a:p>
          <a:p>
            <a:pPr lvl="2">
              <a:buFont typeface="Wingdings" charset="2"/>
              <a:buChar char="ü"/>
            </a:pPr>
            <a:r>
              <a:rPr lang="en-US" dirty="0" smtClean="0"/>
              <a:t>COPD, Total Hip Replacement, Total Knee Replacement</a:t>
            </a:r>
            <a:endParaRPr lang="en-US" dirty="0"/>
          </a:p>
          <a:p>
            <a:r>
              <a:rPr lang="en-US" dirty="0" smtClean="0"/>
              <a:t>Hospital Acquired Condition (HAC) Reduction Program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/>
              <a:t>tandem with the Value Based Purchasing Program (VBP) </a:t>
            </a:r>
            <a:endParaRPr lang="en-US" dirty="0" smtClean="0"/>
          </a:p>
          <a:p>
            <a:pPr lvl="1"/>
            <a:r>
              <a:rPr lang="en-US" dirty="0" smtClean="0"/>
              <a:t>Top </a:t>
            </a:r>
            <a:r>
              <a:rPr lang="en-US" dirty="0"/>
              <a:t>25% for HAC rates will receive a 1% reduction in their overall Medicare reimbursement rate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6653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Hospital Acquired Condition Reduction Program</a:t>
            </a:r>
            <a:endParaRPr lang="en-US" dirty="0"/>
          </a:p>
        </p:txBody>
      </p:sp>
      <p:pic>
        <p:nvPicPr>
          <p:cNvPr id="6" name="Picture 5" descr="Screen Shot 2014-07-31 at 12.41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431"/>
            <a:ext cx="6508428" cy="3625043"/>
          </a:xfrm>
          <a:prstGeom prst="rect">
            <a:avLst/>
          </a:prstGeom>
        </p:spPr>
      </p:pic>
      <p:pic>
        <p:nvPicPr>
          <p:cNvPr id="5" name="Picture 4" descr="Screen Shot 2014-07-31 at 12.38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968" y="3796234"/>
            <a:ext cx="3377331" cy="30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13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Physicians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EEF532B0-FB10-4947-9943-D906A31F723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938088"/>
            <a:ext cx="797346" cy="10790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550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Physicians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4727906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Streamlined insurance claims processing</a:t>
            </a:r>
          </a:p>
          <a:p>
            <a:pPr lvl="1"/>
            <a:r>
              <a:rPr lang="en-US" sz="1800" dirty="0" smtClean="0"/>
              <a:t>Reduces physician practice overhead</a:t>
            </a:r>
          </a:p>
          <a:p>
            <a:r>
              <a:rPr lang="en-US" sz="2000" dirty="0" smtClean="0"/>
              <a:t>10% incentive Medicare payment for PCP </a:t>
            </a:r>
          </a:p>
          <a:p>
            <a:r>
              <a:rPr lang="en-US" sz="2000" dirty="0" smtClean="0"/>
              <a:t>10% incentive Medicare payment for Gen Surgeon in rural setting</a:t>
            </a:r>
          </a:p>
          <a:p>
            <a:r>
              <a:rPr lang="en-US" sz="2000" dirty="0" smtClean="0"/>
              <a:t>5% incentive for mental health services</a:t>
            </a:r>
          </a:p>
          <a:p>
            <a:r>
              <a:rPr lang="en-US" sz="2000" dirty="0" smtClean="0"/>
              <a:t>Increases Medicaid payments to PCP to Medicare level</a:t>
            </a:r>
          </a:p>
          <a:p>
            <a:endParaRPr lang="en-US" sz="2000" b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95650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Extends PQRS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Value-Based Payment Modifiers</a:t>
            </a:r>
          </a:p>
          <a:p>
            <a:endParaRPr lang="en-US" sz="2000" dirty="0" smtClean="0"/>
          </a:p>
          <a:p>
            <a:r>
              <a:rPr lang="en-US" sz="2000" dirty="0" smtClean="0"/>
              <a:t>Expands preventive and screening benefits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Transparency</a:t>
            </a:r>
          </a:p>
          <a:p>
            <a:pPr lvl="1"/>
            <a:r>
              <a:rPr lang="en-US" sz="1600" dirty="0" smtClean="0"/>
              <a:t>Drug/device company disclosures</a:t>
            </a:r>
          </a:p>
          <a:p>
            <a:pPr lvl="1"/>
            <a:r>
              <a:rPr lang="en-US" sz="1600" dirty="0" smtClean="0"/>
              <a:t>Limits on physician owned hospital</a:t>
            </a:r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Funding to test medical liability reforms</a:t>
            </a:r>
          </a:p>
          <a:p>
            <a:pPr lvl="1"/>
            <a:r>
              <a:rPr lang="en-US" sz="1800" dirty="0" smtClean="0"/>
              <a:t>Ex: health courts and disclosure laws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   </a:t>
            </a:r>
            <a:fld id="{EEF532B0-FB10-4947-9943-D906A31F723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158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295400"/>
            <a:ext cx="7010400" cy="4876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Practitioners (PQRS)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2DDCE1C2-E796-4E2F-B41A-CD8C07F4209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5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</a:t>
            </a:r>
            <a:r>
              <a:rPr lang="en-US" dirty="0" smtClean="0"/>
              <a:t>-Based </a:t>
            </a:r>
            <a:r>
              <a:rPr lang="en-US" dirty="0"/>
              <a:t>Physician Payments Modifier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599" cy="4648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Section 3007 of the Affordable Care Act </a:t>
            </a:r>
            <a:r>
              <a:rPr lang="en-US" dirty="0" smtClean="0"/>
              <a:t>mandate </a:t>
            </a:r>
          </a:p>
          <a:p>
            <a:pPr lvl="1"/>
            <a:r>
              <a:rPr lang="en-US" dirty="0" smtClean="0"/>
              <a:t>CMS applies a </a:t>
            </a:r>
            <a:r>
              <a:rPr lang="en-US" dirty="0"/>
              <a:t>value modifier under the Medicare Physician Fee Schedule (MPFS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Both </a:t>
            </a:r>
            <a:r>
              <a:rPr lang="en-US" dirty="0"/>
              <a:t>cost and quality data are to be included in calculating payments for </a:t>
            </a:r>
            <a:r>
              <a:rPr lang="en-US" dirty="0" smtClean="0"/>
              <a:t>physicians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Value Modifier</a:t>
            </a:r>
          </a:p>
          <a:p>
            <a:pPr lvl="1"/>
            <a:r>
              <a:rPr lang="en-US" dirty="0" smtClean="0"/>
              <a:t>Physician or group differential payments based on quality and cost of care delivered (PQRS)</a:t>
            </a:r>
          </a:p>
          <a:p>
            <a:pPr lvl="1"/>
            <a:r>
              <a:rPr lang="en-US" dirty="0" smtClean="0"/>
              <a:t>Rewards practitioners for doing the “right thing” for the patient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Differential payments begin CY 2015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erformance periods begin CY 2013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91F9C469-0941-4F41-9485-DE9A3618701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Impact of Healthcare Reform</a:t>
            </a:r>
          </a:p>
        </p:txBody>
      </p:sp>
    </p:spTree>
    <p:extLst>
      <p:ext uri="{BB962C8B-B14F-4D97-AF65-F5344CB8AC3E}">
        <p14:creationId xmlns:p14="http://schemas.microsoft.com/office/powerpoint/2010/main" val="297856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9-26 at 11.26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6858000" cy="519091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Domains &amp; 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Physician Modifier Penalties &amp; Incentives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1" y="3124200"/>
            <a:ext cx="8229599" cy="3124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Penalties used to cover incentive payments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1.5% penalty 2015; 2% penalty 2016</a:t>
            </a:r>
          </a:p>
          <a:p>
            <a:pPr lvl="1"/>
            <a:r>
              <a:rPr lang="en-US" dirty="0" smtClean="0"/>
              <a:t>Groups &gt;100 must register PQRS to avoid additional 1% penalty</a:t>
            </a:r>
          </a:p>
          <a:p>
            <a:endParaRPr lang="en-US" dirty="0" smtClean="0"/>
          </a:p>
          <a:p>
            <a:r>
              <a:rPr lang="en-US" dirty="0" smtClean="0"/>
              <a:t>Eligible </a:t>
            </a:r>
            <a:r>
              <a:rPr lang="en-US" dirty="0"/>
              <a:t>for an additional +</a:t>
            </a:r>
            <a:r>
              <a:rPr lang="en-US" dirty="0" smtClean="0"/>
              <a:t>1.0x - +2.0x if:</a:t>
            </a:r>
          </a:p>
          <a:p>
            <a:pPr lvl="1"/>
            <a:r>
              <a:rPr lang="en-US" dirty="0" smtClean="0"/>
              <a:t>Reporting criteria are met</a:t>
            </a:r>
          </a:p>
          <a:p>
            <a:pPr lvl="1"/>
            <a:r>
              <a:rPr lang="en-US" dirty="0" smtClean="0"/>
              <a:t>Scores are in </a:t>
            </a:r>
            <a:r>
              <a:rPr lang="en-US" dirty="0"/>
              <a:t>the top 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 percentile</a:t>
            </a:r>
          </a:p>
          <a:p>
            <a:endParaRPr lang="en-US" dirty="0" smtClean="0"/>
          </a:p>
          <a:p>
            <a:r>
              <a:rPr lang="en-US" dirty="0" smtClean="0"/>
              <a:t>Example: </a:t>
            </a:r>
            <a:r>
              <a:rPr lang="en-US" i="1" u="sng" dirty="0" smtClean="0"/>
              <a:t>IF</a:t>
            </a:r>
            <a:r>
              <a:rPr lang="en-US" dirty="0" smtClean="0"/>
              <a:t> payment </a:t>
            </a:r>
            <a:r>
              <a:rPr lang="en-US" dirty="0"/>
              <a:t>adjustment factor (x) </a:t>
            </a:r>
            <a:r>
              <a:rPr lang="en-US" dirty="0" smtClean="0"/>
              <a:t>is 0.75%: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/>
              <a:t>quality/low cost groups of physicians c</a:t>
            </a:r>
            <a:r>
              <a:rPr lang="en-US" dirty="0" smtClean="0"/>
              <a:t>ould </a:t>
            </a:r>
            <a:r>
              <a:rPr lang="en-US" dirty="0"/>
              <a:t>receive a </a:t>
            </a:r>
            <a:r>
              <a:rPr lang="en-US" dirty="0" smtClean="0"/>
              <a:t>1.5% (</a:t>
            </a:r>
            <a:r>
              <a:rPr lang="en-US" dirty="0"/>
              <a:t>2 x 0.75) upward payment </a:t>
            </a:r>
            <a:r>
              <a:rPr lang="en-US" dirty="0" smtClean="0"/>
              <a:t>adjustment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91F9C469-0941-4F41-9485-DE9A36187017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295400"/>
            <a:ext cx="5613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Synergies Exist Between All Hospital and Physician Domains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ABF8426B-F349-4B0A-ADA5-963592E2464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357592" y="3762372"/>
            <a:ext cx="1967329" cy="107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7013" indent="-227013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613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2625" indent="-225425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7575" indent="-2349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588" indent="-227013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 indent="0" algn="ctr">
              <a:buFont typeface="Arial"/>
              <a:buNone/>
            </a:pPr>
            <a:r>
              <a:rPr lang="en-US" sz="1800" smtClean="0"/>
              <a:t>Medicare Spending per Beneficiary</a:t>
            </a:r>
          </a:p>
          <a:p>
            <a:pPr marL="109537" indent="0" algn="ctr">
              <a:buFont typeface="Arial"/>
              <a:buNone/>
            </a:pPr>
            <a:endParaRPr lang="en-US" dirty="0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6834592" y="3717424"/>
            <a:ext cx="1905000" cy="68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 3" pitchFamily="18" charset="2"/>
              <a:buNone/>
            </a:pPr>
            <a:r>
              <a:rPr lang="en-US" sz="1800" dirty="0" smtClean="0"/>
              <a:t>Cost Composite Score</a:t>
            </a:r>
          </a:p>
          <a:p>
            <a:pPr marL="109537" indent="0" algn="ctr">
              <a:buFont typeface="Wingdings 3" pitchFamily="18" charset="2"/>
              <a:buNone/>
            </a:pPr>
            <a:endParaRPr lang="en-US" dirty="0"/>
          </a:p>
        </p:txBody>
      </p:sp>
      <p:sp>
        <p:nvSpPr>
          <p:cNvPr id="14" name="Left-Right Arrow 13"/>
          <p:cNvSpPr/>
          <p:nvPr/>
        </p:nvSpPr>
        <p:spPr>
          <a:xfrm>
            <a:off x="2564284" y="3124748"/>
            <a:ext cx="1143000" cy="228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>
            <a:off x="5310592" y="3124748"/>
            <a:ext cx="1143000" cy="228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87" y="2701497"/>
            <a:ext cx="648436" cy="11167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88" y="2506277"/>
            <a:ext cx="1133864" cy="12369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22" y="2664141"/>
            <a:ext cx="797346" cy="10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Approaches to Engaging Physicians</a:t>
            </a:r>
            <a:endParaRPr lang="en-US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Position physician </a:t>
            </a:r>
            <a:r>
              <a:rPr lang="en-US" b="1" dirty="0">
                <a:solidFill>
                  <a:schemeClr val="bg2"/>
                </a:solidFill>
              </a:rPr>
              <a:t>c</a:t>
            </a:r>
            <a:r>
              <a:rPr lang="en-US" b="1" dirty="0" smtClean="0">
                <a:solidFill>
                  <a:schemeClr val="bg2"/>
                </a:solidFill>
              </a:rPr>
              <a:t>hampions to lead clinical initiatives by…</a:t>
            </a:r>
          </a:p>
          <a:p>
            <a:pPr lvl="1"/>
            <a:r>
              <a:rPr lang="en-US" dirty="0" smtClean="0"/>
              <a:t>Clinical leadership and accountability</a:t>
            </a:r>
          </a:p>
          <a:p>
            <a:pPr lvl="1"/>
            <a:r>
              <a:rPr lang="en-US" dirty="0" smtClean="0"/>
              <a:t>Oversight and initiative direction</a:t>
            </a:r>
          </a:p>
          <a:p>
            <a:pPr lvl="1"/>
            <a:r>
              <a:rPr lang="en-US" dirty="0" smtClean="0"/>
              <a:t>Allowing for interpretation of quality and cost per case data</a:t>
            </a:r>
          </a:p>
          <a:p>
            <a:pPr lvl="1"/>
            <a:r>
              <a:rPr lang="en-US" dirty="0" smtClean="0"/>
              <a:t>Determining key areas of focus for appropriate clinical resource utilization</a:t>
            </a:r>
          </a:p>
          <a:p>
            <a:pPr lvl="1"/>
            <a:r>
              <a:rPr lang="en-US" dirty="0" smtClean="0"/>
              <a:t>Enhancing physician knowledge and skills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618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The Suppliers</a:t>
            </a:r>
            <a:endParaRPr lang="en-US" dirty="0"/>
          </a:p>
        </p:txBody>
      </p:sp>
      <p:pic>
        <p:nvPicPr>
          <p:cNvPr id="4" name="Picture 3" descr="suppli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602" y="3109511"/>
            <a:ext cx="1681700" cy="754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84310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Suppliers Partner with Health Systems and Providers to Drive Quality?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products do suppliers have that can improve:</a:t>
            </a:r>
          </a:p>
          <a:p>
            <a:pPr lvl="1"/>
            <a:r>
              <a:rPr lang="en-US" dirty="0" smtClean="0"/>
              <a:t>Patient Safety</a:t>
            </a:r>
          </a:p>
          <a:p>
            <a:pPr lvl="1"/>
            <a:r>
              <a:rPr lang="en-US" dirty="0" smtClean="0"/>
              <a:t>Quality of Care</a:t>
            </a:r>
          </a:p>
          <a:p>
            <a:pPr lvl="1"/>
            <a:r>
              <a:rPr lang="en-US" dirty="0" smtClean="0"/>
              <a:t>Length of Stay</a:t>
            </a:r>
          </a:p>
          <a:p>
            <a:pPr lvl="1"/>
            <a:r>
              <a:rPr lang="en-US" dirty="0" smtClean="0"/>
              <a:t>Readmission</a:t>
            </a:r>
          </a:p>
          <a:p>
            <a:pPr lvl="1"/>
            <a:r>
              <a:rPr lang="en-US" dirty="0" smtClean="0"/>
              <a:t>Hospital Acquired Conditions</a:t>
            </a:r>
          </a:p>
          <a:p>
            <a:pPr lvl="1"/>
            <a:r>
              <a:rPr lang="en-US" dirty="0" smtClean="0"/>
              <a:t>Patient Satisfaction</a:t>
            </a:r>
          </a:p>
          <a:p>
            <a:pPr lvl="1"/>
            <a:endParaRPr lang="en-US" dirty="0"/>
          </a:p>
          <a:p>
            <a:pPr marL="341313" indent="-342900"/>
            <a:r>
              <a:rPr lang="en-US" dirty="0" smtClean="0"/>
              <a:t>What products do we have that may have secondary advantages to benefit hospitals under the ACA/VBP/HAC/Readmission Programs?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63" y="5251960"/>
            <a:ext cx="1631855" cy="126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8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Supplier Innovations Support Quality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08"/>
            <a:ext cx="8229600" cy="4104148"/>
          </a:xfrm>
        </p:spPr>
        <p:txBody>
          <a:bodyPr>
            <a:noAutofit/>
          </a:bodyPr>
          <a:lstStyle/>
          <a:p>
            <a:r>
              <a:rPr lang="en-US" sz="1800" dirty="0"/>
              <a:t>Nutritional Support protocols have proven to reduce Length of Stay</a:t>
            </a:r>
          </a:p>
          <a:p>
            <a:r>
              <a:rPr lang="en-US" sz="1800" dirty="0" smtClean="0"/>
              <a:t>Suppliers can add features to urinary catheter kits to make it easier for care givers to remove the catheters proven to reduce infection</a:t>
            </a:r>
          </a:p>
          <a:p>
            <a:r>
              <a:rPr lang="en-US" sz="1800" dirty="0" smtClean="0"/>
              <a:t>Coronary Artery Bypass Graft surgical site infections could be reduced with easier to understand medication and dosing</a:t>
            </a:r>
          </a:p>
          <a:p>
            <a:r>
              <a:rPr lang="en-US" sz="1800" dirty="0" smtClean="0"/>
              <a:t>Electronic Health Records software has been modified to simplify use of correct order sets and reminders to caregivers making the core measures easier to achieve 100% compliance</a:t>
            </a:r>
          </a:p>
          <a:p>
            <a:r>
              <a:rPr lang="en-US" sz="1800" dirty="0" smtClean="0"/>
              <a:t>We need to capture the resources of our suppliers to improve quality</a:t>
            </a:r>
          </a:p>
          <a:p>
            <a:r>
              <a:rPr lang="en-US" sz="1800" dirty="0" smtClean="0"/>
              <a:t>Supplier Resource Management  - NOT just purchasing</a:t>
            </a:r>
          </a:p>
          <a:p>
            <a:r>
              <a:rPr lang="en-US" sz="1800" dirty="0" smtClean="0"/>
              <a:t>Suppliers need to think in an innovative fashion and promote themselves in this arena – </a:t>
            </a:r>
            <a:r>
              <a:rPr lang="en-US" sz="1800" b="1" i="1" u="sng" dirty="0" smtClean="0"/>
              <a:t>we need to be asking them the questions!</a:t>
            </a:r>
            <a:endParaRPr lang="en-US" sz="1800" b="1" i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410" y="6070268"/>
            <a:ext cx="523345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Surgical Care Improvement Through Nutritional Optimization</a:t>
            </a: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7752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Complications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SSI are #1 Hospital Acquired Condition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Infections are #1 cause of morbidity after surgery</a:t>
            </a:r>
            <a:r>
              <a:rPr lang="en-US" baseline="30000" dirty="0" smtClean="0"/>
              <a:t>1</a:t>
            </a:r>
          </a:p>
          <a:p>
            <a:r>
              <a:rPr lang="en-US" dirty="0" smtClean="0"/>
              <a:t>Infections prolong hospital stays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Infections increase US healthcare costs by ~$10B annually</a:t>
            </a:r>
            <a:r>
              <a:rPr lang="en-US" baseline="30000" dirty="0" smtClean="0"/>
              <a:t>3</a:t>
            </a:r>
          </a:p>
          <a:p>
            <a:r>
              <a:rPr lang="en-US" dirty="0" smtClean="0"/>
              <a:t>Surgical stress predisposes patients to immune dysfunction</a:t>
            </a:r>
            <a:r>
              <a:rPr lang="en-US" baseline="30000" dirty="0" smtClean="0"/>
              <a:t>5</a:t>
            </a:r>
          </a:p>
          <a:p>
            <a:pPr lvl="1"/>
            <a:r>
              <a:rPr lang="en-US" dirty="0" smtClean="0"/>
              <a:t>Increases risk of infection</a:t>
            </a:r>
          </a:p>
          <a:p>
            <a:pPr lvl="1"/>
            <a:r>
              <a:rPr lang="en-US" dirty="0" smtClean="0"/>
              <a:t>More so when malnourished</a:t>
            </a:r>
          </a:p>
          <a:p>
            <a:pPr lvl="1"/>
            <a:endParaRPr lang="en-US" dirty="0"/>
          </a:p>
          <a:p>
            <a:r>
              <a:rPr lang="en-US" dirty="0" smtClean="0"/>
              <a:t>Various nutrient and nutritional strategies have been studied to evaluate their effect on immune function &amp; clinical outcomes (Drover, et al)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32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Arginine?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629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Amino </a:t>
            </a:r>
            <a:r>
              <a:rPr lang="en-US" dirty="0"/>
              <a:t>acid involved in multiple metabolic </a:t>
            </a:r>
            <a:r>
              <a:rPr lang="en-US" dirty="0" smtClean="0"/>
              <a:t>processes</a:t>
            </a:r>
          </a:p>
          <a:p>
            <a:r>
              <a:rPr lang="en-US" dirty="0"/>
              <a:t>P</a:t>
            </a:r>
            <a:r>
              <a:rPr lang="en-US" dirty="0" smtClean="0"/>
              <a:t>recursor of </a:t>
            </a:r>
            <a:r>
              <a:rPr lang="en-US" dirty="0"/>
              <a:t>polyamines and </a:t>
            </a:r>
            <a:r>
              <a:rPr lang="en-US" dirty="0" smtClean="0"/>
              <a:t>hydroxyproline</a:t>
            </a:r>
            <a:r>
              <a:rPr lang="en-US" baseline="30000" dirty="0" smtClean="0"/>
              <a:t>10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onnective </a:t>
            </a:r>
            <a:r>
              <a:rPr lang="en-US" dirty="0"/>
              <a:t>tissue </a:t>
            </a:r>
            <a:r>
              <a:rPr lang="en-US" dirty="0" smtClean="0"/>
              <a:t>repair</a:t>
            </a:r>
          </a:p>
          <a:p>
            <a:r>
              <a:rPr lang="en-US" dirty="0"/>
              <a:t>P</a:t>
            </a:r>
            <a:r>
              <a:rPr lang="en-US" dirty="0" smtClean="0"/>
              <a:t>recursor of </a:t>
            </a:r>
            <a:r>
              <a:rPr lang="en-US" dirty="0"/>
              <a:t>nitric </a:t>
            </a:r>
            <a:r>
              <a:rPr lang="en-US" dirty="0" smtClean="0"/>
              <a:t>oxide</a:t>
            </a:r>
            <a:r>
              <a:rPr lang="en-US" baseline="30000" dirty="0" smtClean="0"/>
              <a:t>10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ignaling molecule</a:t>
            </a:r>
          </a:p>
          <a:p>
            <a:r>
              <a:rPr lang="en-US" dirty="0"/>
              <a:t>E</a:t>
            </a:r>
            <a:r>
              <a:rPr lang="en-US" dirty="0" smtClean="0"/>
              <a:t>ssential </a:t>
            </a:r>
            <a:r>
              <a:rPr lang="en-US" dirty="0"/>
              <a:t>metabolic substrate for immune cells and required for normal lymphocyte </a:t>
            </a:r>
            <a:r>
              <a:rPr lang="en-US" dirty="0" smtClean="0"/>
              <a:t>function</a:t>
            </a:r>
            <a:r>
              <a:rPr lang="en-US" baseline="30000" dirty="0" smtClean="0"/>
              <a:t>11</a:t>
            </a:r>
          </a:p>
          <a:p>
            <a:r>
              <a:rPr lang="en-US" dirty="0"/>
              <a:t>D</a:t>
            </a:r>
            <a:r>
              <a:rPr lang="en-US" dirty="0" smtClean="0"/>
              <a:t>eficiency occurs after </a:t>
            </a:r>
            <a:r>
              <a:rPr lang="en-US" dirty="0"/>
              <a:t>surgical </a:t>
            </a:r>
            <a:r>
              <a:rPr lang="en-US" dirty="0" smtClean="0"/>
              <a:t>stress</a:t>
            </a:r>
            <a:r>
              <a:rPr lang="en-US" baseline="30000" dirty="0" smtClean="0"/>
              <a:t>11,12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echanisms unknown </a:t>
            </a:r>
          </a:p>
          <a:p>
            <a:r>
              <a:rPr lang="en-US" dirty="0" smtClean="0"/>
              <a:t>Meta-analysis of RCTs </a:t>
            </a:r>
            <a:r>
              <a:rPr lang="en-US" dirty="0"/>
              <a:t>evaluating </a:t>
            </a:r>
            <a:r>
              <a:rPr lang="en-US" dirty="0" smtClean="0"/>
              <a:t>perioperative arginine </a:t>
            </a:r>
            <a:r>
              <a:rPr lang="en-US" dirty="0"/>
              <a:t>in elective surgical </a:t>
            </a:r>
            <a:r>
              <a:rPr lang="en-US" dirty="0" smtClean="0"/>
              <a:t>patients showed a statistically significant reduction </a:t>
            </a:r>
            <a:r>
              <a:rPr lang="en-US" dirty="0"/>
              <a:t>in infectious complications and shorter </a:t>
            </a:r>
            <a:r>
              <a:rPr lang="en-US" dirty="0" smtClean="0"/>
              <a:t>LOS</a:t>
            </a:r>
            <a:endParaRPr lang="en-US" dirty="0"/>
          </a:p>
          <a:p>
            <a:pPr lvl="1"/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/>
              <a:t>overall effect on </a:t>
            </a:r>
            <a:r>
              <a:rPr lang="en-US" dirty="0" smtClean="0"/>
              <a:t>mortality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70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39997"/>
              </p:ext>
            </p:extLst>
          </p:nvPr>
        </p:nvGraphicFramePr>
        <p:xfrm>
          <a:off x="152399" y="76201"/>
          <a:ext cx="8915403" cy="6781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629"/>
                <a:gridCol w="1273629"/>
                <a:gridCol w="1273629"/>
                <a:gridCol w="1273629"/>
                <a:gridCol w="1273629"/>
                <a:gridCol w="1273629"/>
                <a:gridCol w="1273629"/>
              </a:tblGrid>
              <a:tr h="46304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2009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2010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2011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2012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2013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2014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FFFF"/>
                          </a:solidFill>
                        </a:rPr>
                        <a:t>2015</a:t>
                      </a:r>
                      <a:endParaRPr lang="en-US" sz="20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1230466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EMR/Meaningful Use </a:t>
                      </a:r>
                    </a:p>
                  </a:txBody>
                  <a:tcPr marL="182880" marB="137160" anchor="b">
                    <a:lnL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PHASE 1</a:t>
                      </a:r>
                    </a:p>
                  </a:txBody>
                  <a:tcPr marL="182880" marB="137160" anchor="b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182880" marB="137160" anchor="b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PHASE 2</a:t>
                      </a:r>
                    </a:p>
                  </a:txBody>
                  <a:tcPr marL="182880" marB="137160" anchor="b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182880" marB="137160" anchor="b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>
                            <a:outerShdw blurRad="50800" dist="38100" dir="2700000">
                              <a:srgbClr val="000000">
                                <a:alpha val="43000"/>
                              </a:srgbClr>
                            </a:outerShdw>
                          </a:effectLst>
                        </a:rPr>
                        <a:t>PHASE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2000" b="1" dirty="0" smtClean="0">
                        <a:solidFill>
                          <a:schemeClr val="tx1"/>
                        </a:solidFill>
                        <a:effectLst>
                          <a:outerShdw blurRad="50800" dist="38100" dir="2700000">
                            <a:srgbClr val="000000">
                              <a:alpha val="43000"/>
                            </a:srgbClr>
                          </a:outerShdw>
                        </a:effectLst>
                      </a:endParaRPr>
                    </a:p>
                  </a:txBody>
                  <a:tcPr marL="182880" marB="137160" anchor="b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/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524778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Healthcare  Reform 3/2010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Implement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expanded insurance coverage, Medicaid expansion.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417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417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417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4171"/>
                    </a:solidFill>
                  </a:tcPr>
                </a:tc>
              </a:tr>
              <a:tr h="524778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Health Insurance Exchanges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Data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40864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Based Purchasing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 Yr 1 –F2013 on F2012 Performance.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417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r>
                        <a:rPr lang="en-US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Based Purchasing</a:t>
                      </a: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Continues. Penalties and Rewards increase for Quality Performance.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8057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Comparative Effectiveness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939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0F2"/>
                    </a:solidFill>
                  </a:tcPr>
                </a:tc>
              </a:tr>
              <a:tr h="740864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Accountable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Care Organization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 Program Jan 2012 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417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8057"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Payment Bundling </a:t>
                      </a:r>
                      <a:r>
                        <a:rPr lang="en-US" sz="1400" b="1" u="sng" dirty="0" smtClean="0">
                          <a:solidFill>
                            <a:schemeClr val="bg1"/>
                          </a:solidFill>
                        </a:rPr>
                        <a:t>Pilot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 Program Jan 2013 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0F2"/>
                    </a:solidFill>
                  </a:tcPr>
                </a:tc>
              </a:tr>
              <a:tr h="508057"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bg1"/>
                          </a:solidFill>
                        </a:rPr>
                        <a:t>30 Day Readmits Program FY2013</a:t>
                      </a:r>
                      <a:endParaRPr lang="en-US" sz="14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417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8057"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ICD10 Compliance – 10/2014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</a:rPr>
                        <a:t> ?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93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0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0F2"/>
                    </a:solidFill>
                  </a:tcPr>
                </a:tc>
              </a:tr>
              <a:tr h="524778"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Hospital Acquired Conditions Program F2015. Readmission Reduction Program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6" name="Right Arrow 65"/>
          <p:cNvSpPr/>
          <p:nvPr/>
        </p:nvSpPr>
        <p:spPr>
          <a:xfrm>
            <a:off x="194402" y="381000"/>
            <a:ext cx="8721340" cy="694030"/>
          </a:xfrm>
          <a:prstGeom prst="rightArrow">
            <a:avLst/>
          </a:prstGeom>
          <a:gradFill flip="none" rotWithShape="1">
            <a:gsLst>
              <a:gs pos="0">
                <a:schemeClr val="accent6"/>
              </a:gs>
              <a:gs pos="100000">
                <a:srgbClr val="FF9933"/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3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50000"/>
              </a:spcBef>
              <a:buClr>
                <a:srgbClr val="5B2E2D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2"/>
                </a:solidFill>
              </a:rPr>
              <a:t>CMS  - from Fee For Service Volume Model Transition to…..Value – High Quality/ Low Cost</a:t>
            </a:r>
            <a:endParaRPr lang="en-US" sz="1400" b="1" dirty="0">
              <a:solidFill>
                <a:schemeClr val="bg2"/>
              </a:solidFill>
            </a:endParaRPr>
          </a:p>
        </p:txBody>
      </p:sp>
      <p:sp>
        <p:nvSpPr>
          <p:cNvPr id="71" name="5-Point Star 70"/>
          <p:cNvSpPr/>
          <p:nvPr/>
        </p:nvSpPr>
        <p:spPr>
          <a:xfrm flipH="1">
            <a:off x="4347628" y="2987040"/>
            <a:ext cx="365760" cy="365760"/>
          </a:xfrm>
          <a:prstGeom prst="star5">
            <a:avLst/>
          </a:prstGeom>
          <a:gradFill flip="none" rotWithShape="1">
            <a:gsLst>
              <a:gs pos="42000">
                <a:schemeClr val="tx2"/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50000"/>
              </a:spcBef>
              <a:buClr>
                <a:srgbClr val="5B2E2D"/>
              </a:buClr>
              <a:buFont typeface="Wingdings" pitchFamily="2" charset="2"/>
              <a:buNone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2" name="5-Point Star 71"/>
          <p:cNvSpPr/>
          <p:nvPr/>
        </p:nvSpPr>
        <p:spPr>
          <a:xfrm flipH="1">
            <a:off x="3072550" y="2344362"/>
            <a:ext cx="365760" cy="365760"/>
          </a:xfrm>
          <a:prstGeom prst="star5">
            <a:avLst/>
          </a:prstGeom>
          <a:gradFill flip="none" rotWithShape="1">
            <a:gsLst>
              <a:gs pos="42000">
                <a:schemeClr val="tx2"/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50000"/>
              </a:spcBef>
              <a:buClr>
                <a:srgbClr val="5B2E2D"/>
              </a:buClr>
              <a:buFont typeface="Wingdings" pitchFamily="2" charset="2"/>
              <a:buNone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3" name="5-Point Star 72"/>
          <p:cNvSpPr/>
          <p:nvPr/>
        </p:nvSpPr>
        <p:spPr>
          <a:xfrm flipH="1">
            <a:off x="4347628" y="3581400"/>
            <a:ext cx="365760" cy="365760"/>
          </a:xfrm>
          <a:prstGeom prst="star5">
            <a:avLst/>
          </a:prstGeom>
          <a:gradFill flip="none" rotWithShape="1">
            <a:gsLst>
              <a:gs pos="42000">
                <a:schemeClr val="tx2"/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50000"/>
              </a:spcBef>
              <a:buClr>
                <a:srgbClr val="5B2E2D"/>
              </a:buClr>
              <a:buFont typeface="Wingdings" pitchFamily="2" charset="2"/>
              <a:buNone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4" name="5-Point Star 73"/>
          <p:cNvSpPr/>
          <p:nvPr/>
        </p:nvSpPr>
        <p:spPr>
          <a:xfrm flipH="1">
            <a:off x="4347628" y="4195835"/>
            <a:ext cx="365760" cy="365760"/>
          </a:xfrm>
          <a:prstGeom prst="star5">
            <a:avLst/>
          </a:prstGeom>
          <a:gradFill flip="none" rotWithShape="1">
            <a:gsLst>
              <a:gs pos="42000">
                <a:schemeClr val="tx2"/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50000"/>
              </a:spcBef>
              <a:buClr>
                <a:srgbClr val="5B2E2D"/>
              </a:buClr>
              <a:buFont typeface="Wingdings" pitchFamily="2" charset="2"/>
              <a:buNone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5" name="5-Point Star 74"/>
          <p:cNvSpPr/>
          <p:nvPr/>
        </p:nvSpPr>
        <p:spPr>
          <a:xfrm flipH="1">
            <a:off x="5617633" y="4874375"/>
            <a:ext cx="365760" cy="365760"/>
          </a:xfrm>
          <a:prstGeom prst="star5">
            <a:avLst/>
          </a:prstGeom>
          <a:gradFill flip="none" rotWithShape="1">
            <a:gsLst>
              <a:gs pos="42000">
                <a:schemeClr val="tx2"/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50000"/>
              </a:spcBef>
              <a:buClr>
                <a:srgbClr val="5B2E2D"/>
              </a:buClr>
              <a:buFont typeface="Wingdings" pitchFamily="2" charset="2"/>
              <a:buNone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6" name="5-Point Star 75"/>
          <p:cNvSpPr/>
          <p:nvPr/>
        </p:nvSpPr>
        <p:spPr>
          <a:xfrm flipH="1">
            <a:off x="5617633" y="5346815"/>
            <a:ext cx="365760" cy="365760"/>
          </a:xfrm>
          <a:prstGeom prst="star5">
            <a:avLst/>
          </a:prstGeom>
          <a:gradFill flip="none" rotWithShape="1">
            <a:gsLst>
              <a:gs pos="42000">
                <a:schemeClr val="tx2"/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50000"/>
              </a:spcBef>
              <a:buClr>
                <a:srgbClr val="5B2E2D"/>
              </a:buClr>
              <a:buFont typeface="Wingdings" pitchFamily="2" charset="2"/>
              <a:buNone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7" name="5-Point Star 76"/>
          <p:cNvSpPr/>
          <p:nvPr/>
        </p:nvSpPr>
        <p:spPr>
          <a:xfrm flipH="1">
            <a:off x="6923893" y="5880215"/>
            <a:ext cx="365760" cy="365760"/>
          </a:xfrm>
          <a:prstGeom prst="star5">
            <a:avLst/>
          </a:prstGeom>
          <a:gradFill flip="none" rotWithShape="1">
            <a:gsLst>
              <a:gs pos="42000">
                <a:schemeClr val="tx2"/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50000"/>
              </a:spcBef>
              <a:buClr>
                <a:srgbClr val="5B2E2D"/>
              </a:buClr>
              <a:buFont typeface="Wingdings" pitchFamily="2" charset="2"/>
              <a:buNone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8" name="5-Point Star 77"/>
          <p:cNvSpPr/>
          <p:nvPr/>
        </p:nvSpPr>
        <p:spPr>
          <a:xfrm flipH="1">
            <a:off x="8260080" y="6337415"/>
            <a:ext cx="365760" cy="365760"/>
          </a:xfrm>
          <a:prstGeom prst="star5">
            <a:avLst/>
          </a:prstGeom>
          <a:gradFill flip="none" rotWithShape="1">
            <a:gsLst>
              <a:gs pos="42000">
                <a:schemeClr val="tx2"/>
              </a:gs>
              <a:gs pos="100000">
                <a:schemeClr val="accent5"/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50000"/>
              </a:spcBef>
              <a:buClr>
                <a:srgbClr val="5B2E2D"/>
              </a:buClr>
              <a:buFont typeface="Wingdings" pitchFamily="2" charset="2"/>
              <a:buNone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1" name="Right Arrow 80"/>
          <p:cNvSpPr/>
          <p:nvPr/>
        </p:nvSpPr>
        <p:spPr>
          <a:xfrm>
            <a:off x="4204317" y="1130003"/>
            <a:ext cx="855132" cy="423333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3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50000"/>
              </a:spcBef>
              <a:buClr>
                <a:srgbClr val="5B2E2D"/>
              </a:buClr>
              <a:buFont typeface="Wingdings" pitchFamily="2" charset="2"/>
              <a:buNone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82" name="Right Arrow 81"/>
          <p:cNvSpPr/>
          <p:nvPr/>
        </p:nvSpPr>
        <p:spPr>
          <a:xfrm>
            <a:off x="6744318" y="1130003"/>
            <a:ext cx="855132" cy="423333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50800" dist="38100" dir="3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ct val="50000"/>
              </a:spcBef>
              <a:buClr>
                <a:srgbClr val="5B2E2D"/>
              </a:buClr>
              <a:buFont typeface="Wingdings" pitchFamily="2" charset="2"/>
              <a:buNone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80086" y="6521155"/>
            <a:ext cx="1430564" cy="33684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5B2E2D"/>
              </a:buClr>
            </a:pPr>
            <a:fld id="{B67C888A-1FC1-6849-B65E-F1946EE27066}" type="slidenum">
              <a:rPr lang="en-US" smtClean="0">
                <a:solidFill>
                  <a:prstClr val="white"/>
                </a:solidFill>
              </a:rPr>
              <a:pPr>
                <a:buClr>
                  <a:srgbClr val="5B2E2D"/>
                </a:buClr>
              </a:pPr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56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Elective Surgical Cases (RCTs)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Upper GI Malignancy</a:t>
            </a:r>
          </a:p>
          <a:p>
            <a:r>
              <a:rPr lang="en-US" dirty="0" smtClean="0"/>
              <a:t>Lower GI Malignancy</a:t>
            </a:r>
          </a:p>
          <a:p>
            <a:r>
              <a:rPr lang="en-US" dirty="0" smtClean="0"/>
              <a:t>Pancreatic Malignancy</a:t>
            </a:r>
          </a:p>
          <a:p>
            <a:r>
              <a:rPr lang="en-US" dirty="0" smtClean="0"/>
              <a:t>Other Elective GI Surgery (Upper and Lower)</a:t>
            </a:r>
          </a:p>
          <a:p>
            <a:r>
              <a:rPr lang="en-US" dirty="0" smtClean="0"/>
              <a:t>Head &amp; Neck Malignancy</a:t>
            </a:r>
          </a:p>
          <a:p>
            <a:r>
              <a:rPr lang="en-US" dirty="0" smtClean="0"/>
              <a:t>GYN Malignancy</a:t>
            </a:r>
          </a:p>
          <a:p>
            <a:r>
              <a:rPr lang="en-US" dirty="0" smtClean="0"/>
              <a:t>Cardiac Surgery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17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Elective GI Malignancy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with complications </a:t>
            </a:r>
            <a:r>
              <a:rPr lang="en-US" dirty="0" err="1" smtClean="0"/>
              <a:t>foll</a:t>
            </a:r>
            <a:r>
              <a:rPr lang="pl-PL" dirty="0" err="1" smtClean="0"/>
              <a:t>owing</a:t>
            </a:r>
            <a:r>
              <a:rPr lang="pl-PL" dirty="0" smtClean="0"/>
              <a:t> </a:t>
            </a:r>
            <a:r>
              <a:rPr lang="pl-PL" dirty="0" err="1" smtClean="0"/>
              <a:t>surgery</a:t>
            </a:r>
            <a:r>
              <a:rPr lang="pl-PL" dirty="0" smtClean="0"/>
              <a:t> for GI </a:t>
            </a:r>
            <a:r>
              <a:rPr lang="pl-PL" dirty="0" err="1" smtClean="0"/>
              <a:t>Cancer</a:t>
            </a:r>
            <a:r>
              <a:rPr lang="pl-PL" dirty="0" smtClean="0"/>
              <a:t> </a:t>
            </a:r>
            <a:r>
              <a:rPr lang="pl-PL" dirty="0" err="1" smtClean="0"/>
              <a:t>had</a:t>
            </a:r>
            <a:r>
              <a:rPr lang="pl-PL" dirty="0" smtClean="0"/>
              <a:t> a </a:t>
            </a:r>
            <a:r>
              <a:rPr lang="pl-PL" dirty="0" err="1" smtClean="0"/>
              <a:t>mean</a:t>
            </a:r>
            <a:r>
              <a:rPr lang="pl-PL" dirty="0" smtClean="0"/>
              <a:t> </a:t>
            </a:r>
            <a:r>
              <a:rPr lang="pl-PL" dirty="0" err="1" smtClean="0"/>
              <a:t>additional</a:t>
            </a:r>
            <a:r>
              <a:rPr lang="pl-PL" dirty="0" smtClean="0"/>
              <a:t> </a:t>
            </a:r>
            <a:r>
              <a:rPr lang="pl-PL" dirty="0" err="1" smtClean="0"/>
              <a:t>hospital</a:t>
            </a:r>
            <a:r>
              <a:rPr lang="pl-PL" dirty="0" smtClean="0"/>
              <a:t> </a:t>
            </a:r>
            <a:r>
              <a:rPr lang="pl-PL" dirty="0" err="1" smtClean="0"/>
              <a:t>cost</a:t>
            </a:r>
            <a:r>
              <a:rPr lang="pl-PL" dirty="0" smtClean="0"/>
              <a:t> of $21,490 per </a:t>
            </a:r>
            <a:r>
              <a:rPr lang="pl-PL" dirty="0" err="1" smtClean="0"/>
              <a:t>stay</a:t>
            </a:r>
            <a:r>
              <a:rPr lang="pl-PL" dirty="0" smtClean="0"/>
              <a:t> vs. </a:t>
            </a:r>
            <a:r>
              <a:rPr lang="de-DE" dirty="0" err="1" smtClean="0"/>
              <a:t>pateints</a:t>
            </a:r>
            <a:r>
              <a:rPr lang="pl-PL" dirty="0" smtClean="0"/>
              <a:t> </a:t>
            </a:r>
            <a:r>
              <a:rPr lang="pl-PL" dirty="0" err="1" smtClean="0"/>
              <a:t>without</a:t>
            </a:r>
            <a:r>
              <a:rPr lang="pl-PL" dirty="0" smtClean="0"/>
              <a:t> </a:t>
            </a:r>
            <a:r>
              <a:rPr lang="pl-PL" dirty="0" err="1" smtClean="0"/>
              <a:t>complications</a:t>
            </a:r>
            <a:endParaRPr lang="pl-PL" dirty="0" smtClean="0"/>
          </a:p>
          <a:p>
            <a:r>
              <a:rPr lang="pl-PL" dirty="0" err="1" smtClean="0"/>
              <a:t>Having</a:t>
            </a:r>
            <a:r>
              <a:rPr lang="pl-PL" dirty="0" smtClean="0"/>
              <a:t> </a:t>
            </a:r>
            <a:r>
              <a:rPr lang="pl-PL" dirty="0" err="1" smtClean="0"/>
              <a:t>postop</a:t>
            </a:r>
            <a:r>
              <a:rPr lang="pl-PL" dirty="0" smtClean="0"/>
              <a:t> </a:t>
            </a:r>
            <a:r>
              <a:rPr lang="pl-PL" dirty="0" err="1" smtClean="0"/>
              <a:t>complications</a:t>
            </a:r>
            <a:r>
              <a:rPr lang="pl-PL" dirty="0" smtClean="0"/>
              <a:t> </a:t>
            </a:r>
            <a:r>
              <a:rPr lang="pl-PL" dirty="0" err="1" smtClean="0"/>
              <a:t>increases</a:t>
            </a:r>
            <a:r>
              <a:rPr lang="pl-PL" dirty="0" smtClean="0"/>
              <a:t> </a:t>
            </a:r>
            <a:r>
              <a:rPr lang="pl-PL" dirty="0" err="1" smtClean="0"/>
              <a:t>readmission</a:t>
            </a:r>
            <a:r>
              <a:rPr lang="pl-PL" dirty="0" smtClean="0"/>
              <a:t> by a </a:t>
            </a:r>
            <a:r>
              <a:rPr lang="pl-PL" dirty="0" err="1" smtClean="0"/>
              <a:t>factor</a:t>
            </a:r>
            <a:r>
              <a:rPr lang="pl-PL" dirty="0" smtClean="0"/>
              <a:t> of 4.2x</a:t>
            </a:r>
          </a:p>
          <a:p>
            <a:r>
              <a:rPr lang="pl-PL" dirty="0" err="1" smtClean="0"/>
              <a:t>Having</a:t>
            </a:r>
            <a:r>
              <a:rPr lang="pl-PL" dirty="0" smtClean="0"/>
              <a:t> </a:t>
            </a:r>
            <a:r>
              <a:rPr lang="pl-PL" dirty="0" err="1" smtClean="0"/>
              <a:t>postop</a:t>
            </a:r>
            <a:r>
              <a:rPr lang="pl-PL" dirty="0" smtClean="0"/>
              <a:t> </a:t>
            </a:r>
            <a:r>
              <a:rPr lang="pl-PL" dirty="0" err="1" smtClean="0"/>
              <a:t>complications</a:t>
            </a:r>
            <a:r>
              <a:rPr lang="pl-PL" dirty="0" smtClean="0"/>
              <a:t> </a:t>
            </a:r>
            <a:r>
              <a:rPr lang="pl-PL" dirty="0" err="1" smtClean="0"/>
              <a:t>increases</a:t>
            </a:r>
            <a:r>
              <a:rPr lang="pl-PL" dirty="0" smtClean="0"/>
              <a:t> LOS by 3-5 </a:t>
            </a:r>
            <a:r>
              <a:rPr lang="pl-PL" dirty="0" err="1" smtClean="0"/>
              <a:t>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950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Nestlé IMPACT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formulas reduce the risk of infectious complications by 51% compared to standard nutrition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immuno</a:t>
            </a:r>
            <a:r>
              <a:rPr lang="en-US" dirty="0" smtClean="0"/>
              <a:t>-nutrition formulas reduce the risk of infectious complications by 5% compared to standard nutrition</a:t>
            </a:r>
            <a:endParaRPr lang="en-US" dirty="0"/>
          </a:p>
        </p:txBody>
      </p:sp>
      <p:pic>
        <p:nvPicPr>
          <p:cNvPr id="4" name="Picture 3" descr="Screen Shot 2014-06-02 at 3.0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91" y="3200272"/>
            <a:ext cx="5308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02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Nestlé IMPACT Formula – Complications Reviewed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formulas have been shown to reduce the risk of the following Hospital Acquired Conditions:</a:t>
            </a:r>
          </a:p>
          <a:p>
            <a:pPr lvl="1"/>
            <a:endParaRPr lang="en-US" dirty="0"/>
          </a:p>
        </p:txBody>
      </p:sp>
      <p:pic>
        <p:nvPicPr>
          <p:cNvPr id="5" name="Picture 4" descr="Screen Shot 2014-06-02 at 3.12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03871"/>
            <a:ext cx="8038342" cy="194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08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07-31 at 12.17.4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197" b="-94197"/>
          <a:stretch>
            <a:fillRect/>
          </a:stretch>
        </p:blipFill>
        <p:spPr>
          <a:xfrm>
            <a:off x="457200" y="219355"/>
            <a:ext cx="8229600" cy="428256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Nestlé IMPACT </a:t>
            </a:r>
            <a:r>
              <a:rPr lang="en-US" dirty="0" smtClean="0"/>
              <a:t>Formula – Complications Reviewed</a:t>
            </a:r>
            <a:endParaRPr lang="en-US" dirty="0"/>
          </a:p>
        </p:txBody>
      </p:sp>
      <p:pic>
        <p:nvPicPr>
          <p:cNvPr id="5" name="Picture 4" descr="Screen Shot 2014-07-31 at 12.17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9" y="3366352"/>
            <a:ext cx="8254261" cy="244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393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Glimpse of NE Hospital’s Bowel Resection Data </a:t>
            </a:r>
            <a:endParaRPr lang="en-US" dirty="0"/>
          </a:p>
        </p:txBody>
      </p:sp>
      <p:pic>
        <p:nvPicPr>
          <p:cNvPr id="4" name="Picture 3" descr="Screen Shot 2014-06-02 at 3.2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435542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4659285" y="5501804"/>
            <a:ext cx="1331606" cy="271238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53893" y="5440159"/>
            <a:ext cx="193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Reduce by 51%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2762" y="1548190"/>
            <a:ext cx="1620762" cy="447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35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Glimpse of NE Hospital’s </a:t>
            </a:r>
            <a:r>
              <a:rPr lang="en-US" dirty="0" smtClean="0"/>
              <a:t>Cardiac Surgery Data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831974"/>
            <a:ext cx="3481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Discharges from 4/1/2013 to 3/31/3014; </a:t>
            </a:r>
          </a:p>
          <a:p>
            <a:r>
              <a:rPr lang="en-US" sz="1200" dirty="0" smtClean="0"/>
              <a:t>168 Total Cardiac Surgery Cases (shown above)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2" y="1160187"/>
            <a:ext cx="8729306" cy="424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 Arrow 4"/>
          <p:cNvSpPr/>
          <p:nvPr/>
        </p:nvSpPr>
        <p:spPr>
          <a:xfrm>
            <a:off x="4518061" y="5142124"/>
            <a:ext cx="1331606" cy="271238"/>
          </a:xfrm>
          <a:prstGeom prst="lef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12669" y="5080479"/>
            <a:ext cx="193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Reduce by 51%</a:t>
            </a:r>
          </a:p>
        </p:txBody>
      </p:sp>
    </p:spTree>
    <p:extLst>
      <p:ext uri="{BB962C8B-B14F-4D97-AF65-F5344CB8AC3E}">
        <p14:creationId xmlns:p14="http://schemas.microsoft.com/office/powerpoint/2010/main" val="3395410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To Date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332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Approval to move forward </a:t>
            </a:r>
            <a:r>
              <a:rPr lang="en-US" i="1" dirty="0" smtClean="0">
                <a:solidFill>
                  <a:srgbClr val="000000"/>
                </a:solidFill>
              </a:rPr>
              <a:t>(planning &amp; data mining) </a:t>
            </a:r>
            <a:r>
              <a:rPr lang="en-US" dirty="0">
                <a:solidFill>
                  <a:srgbClr val="000000"/>
                </a:solidFill>
              </a:rPr>
              <a:t>by </a:t>
            </a:r>
            <a:r>
              <a:rPr lang="en-US" dirty="0" smtClean="0">
                <a:solidFill>
                  <a:srgbClr val="000000"/>
                </a:solidFill>
              </a:rPr>
              <a:t>steering </a:t>
            </a:r>
            <a:r>
              <a:rPr lang="en-US" dirty="0">
                <a:solidFill>
                  <a:srgbClr val="000000"/>
                </a:solidFill>
              </a:rPr>
              <a:t>committee</a:t>
            </a:r>
          </a:p>
          <a:p>
            <a:r>
              <a:rPr lang="en-US" dirty="0">
                <a:solidFill>
                  <a:srgbClr val="000000"/>
                </a:solidFill>
              </a:rPr>
              <a:t>Live planning session at Nestlé Headquarters – </a:t>
            </a:r>
            <a:r>
              <a:rPr lang="en-US" i="1" dirty="0">
                <a:solidFill>
                  <a:srgbClr val="000000"/>
                </a:solidFill>
              </a:rPr>
              <a:t>July 1-2, </a:t>
            </a:r>
            <a:r>
              <a:rPr lang="en-US" i="1" dirty="0" smtClean="0">
                <a:solidFill>
                  <a:srgbClr val="000000"/>
                </a:solidFill>
              </a:rPr>
              <a:t>Florham Park, NJ</a:t>
            </a:r>
            <a:endParaRPr lang="en-US" i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Dr. Sabharwal, </a:t>
            </a:r>
            <a:r>
              <a:rPr lang="en-US" dirty="0" err="1">
                <a:solidFill>
                  <a:srgbClr val="000000"/>
                </a:solidFill>
              </a:rPr>
              <a:t>MedAssets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Dr. Schilling, </a:t>
            </a:r>
            <a:r>
              <a:rPr lang="en-US" dirty="0" err="1">
                <a:solidFill>
                  <a:srgbClr val="000000"/>
                </a:solidFill>
              </a:rPr>
              <a:t>MedAssets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Dr. </a:t>
            </a:r>
            <a:r>
              <a:rPr lang="en-US" dirty="0" smtClean="0">
                <a:solidFill>
                  <a:srgbClr val="000000"/>
                </a:solidFill>
              </a:rPr>
              <a:t>Ochoa, </a:t>
            </a:r>
            <a:r>
              <a:rPr lang="en-US" dirty="0">
                <a:solidFill>
                  <a:srgbClr val="000000"/>
                </a:solidFill>
              </a:rPr>
              <a:t>CMO Nestlé Health Sciences</a:t>
            </a:r>
          </a:p>
          <a:p>
            <a:r>
              <a:rPr lang="en-US" dirty="0">
                <a:solidFill>
                  <a:srgbClr val="000000"/>
                </a:solidFill>
              </a:rPr>
              <a:t>Concurrent further data review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Thomas Peterman, </a:t>
            </a:r>
            <a:r>
              <a:rPr lang="en-US" dirty="0" err="1">
                <a:solidFill>
                  <a:srgbClr val="000000"/>
                </a:solidFill>
              </a:rPr>
              <a:t>MedAssets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Todd Pelisse, </a:t>
            </a:r>
            <a:r>
              <a:rPr lang="en-US" dirty="0" err="1">
                <a:solidFill>
                  <a:srgbClr val="000000"/>
                </a:solidFill>
              </a:rPr>
              <a:t>MedAssets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Project Plan/Gantt Chart development with milestones and KPIs</a:t>
            </a:r>
          </a:p>
          <a:p>
            <a:r>
              <a:rPr lang="en-US" dirty="0">
                <a:solidFill>
                  <a:srgbClr val="000000"/>
                </a:solidFill>
              </a:rPr>
              <a:t>Present back to steering </a:t>
            </a:r>
            <a:r>
              <a:rPr lang="en-US" dirty="0" smtClean="0">
                <a:solidFill>
                  <a:srgbClr val="000000"/>
                </a:solidFill>
              </a:rPr>
              <a:t>committee (CFO, CMO, CMIO, VP Phys. Svc., Supply Chain/Materials </a:t>
            </a:r>
            <a:r>
              <a:rPr lang="en-US" dirty="0" err="1" smtClean="0">
                <a:solidFill>
                  <a:srgbClr val="000000"/>
                </a:solidFill>
              </a:rPr>
              <a:t>Managment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Final approval received from steering committee for kick-off and Implementation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00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To Date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0189"/>
          </a:xfrm>
        </p:spPr>
        <p:txBody>
          <a:bodyPr>
            <a:normAutofit/>
          </a:bodyPr>
          <a:lstStyle/>
          <a:p>
            <a:r>
              <a:rPr lang="en-US" dirty="0" smtClean="0"/>
              <a:t>Review Gantt chart and project milestones</a:t>
            </a:r>
          </a:p>
          <a:p>
            <a:pPr lvl="1"/>
            <a:r>
              <a:rPr lang="en-US" dirty="0" smtClean="0"/>
              <a:t>Follow up live meeting in Denver</a:t>
            </a:r>
          </a:p>
          <a:p>
            <a:r>
              <a:rPr lang="en-US" dirty="0" smtClean="0"/>
              <a:t>Finalize Vendor/Supplier risk sharing agreement</a:t>
            </a:r>
          </a:p>
          <a:p>
            <a:pPr lvl="1"/>
            <a:r>
              <a:rPr lang="en-US" dirty="0" smtClean="0"/>
              <a:t>Initial cases of supply provided at no cost</a:t>
            </a:r>
          </a:p>
          <a:p>
            <a:pPr lvl="1"/>
            <a:r>
              <a:rPr lang="en-US" dirty="0" smtClean="0"/>
              <a:t>Several other ways to invoke supplier risk</a:t>
            </a:r>
          </a:p>
          <a:p>
            <a:pPr lvl="2"/>
            <a:r>
              <a:rPr lang="en-US" dirty="0" smtClean="0"/>
              <a:t>Outcomes based, etc.</a:t>
            </a:r>
          </a:p>
          <a:p>
            <a:r>
              <a:rPr lang="en-US" dirty="0" smtClean="0"/>
              <a:t>Engage nutritionist(s)</a:t>
            </a:r>
          </a:p>
          <a:p>
            <a:r>
              <a:rPr lang="en-US" dirty="0" smtClean="0"/>
              <a:t>Engage supply chain/materials management</a:t>
            </a:r>
          </a:p>
          <a:p>
            <a:r>
              <a:rPr lang="en-US" dirty="0" smtClean="0"/>
              <a:t>Engage key GI surgeons</a:t>
            </a:r>
          </a:p>
          <a:p>
            <a:pPr lvl="1"/>
            <a:r>
              <a:rPr lang="en-US" dirty="0" smtClean="0"/>
              <a:t>Dr. Ochoa, CMO Nestlé; Live forum</a:t>
            </a:r>
          </a:p>
          <a:p>
            <a:pPr marL="22701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535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37704"/>
          </a:xfrm>
        </p:spPr>
        <p:txBody>
          <a:bodyPr>
            <a:normAutofit/>
          </a:bodyPr>
          <a:lstStyle/>
          <a:p>
            <a:r>
              <a:rPr lang="en-US" dirty="0" smtClean="0"/>
              <a:t>Develop multi-disciplinary team</a:t>
            </a:r>
          </a:p>
          <a:p>
            <a:pPr lvl="1"/>
            <a:r>
              <a:rPr lang="en-US" dirty="0" smtClean="0"/>
              <a:t>Supply Chain / Materials Management </a:t>
            </a:r>
            <a:r>
              <a:rPr lang="en-US" b="1" i="1" dirty="0" smtClean="0"/>
              <a:t>(Lead)</a:t>
            </a:r>
          </a:p>
          <a:p>
            <a:pPr lvl="1"/>
            <a:r>
              <a:rPr lang="en-US" dirty="0" smtClean="0"/>
              <a:t>Nutrition Services</a:t>
            </a:r>
          </a:p>
          <a:p>
            <a:pPr lvl="1"/>
            <a:r>
              <a:rPr lang="en-US" dirty="0" smtClean="0"/>
              <a:t>Pre-Op Clinic</a:t>
            </a:r>
          </a:p>
          <a:p>
            <a:pPr lvl="1"/>
            <a:r>
              <a:rPr lang="en-US" dirty="0" smtClean="0"/>
              <a:t>ICU Dietary</a:t>
            </a:r>
          </a:p>
          <a:p>
            <a:pPr lvl="1"/>
            <a:r>
              <a:rPr lang="en-US" dirty="0" smtClean="0"/>
              <a:t>Physician Offices</a:t>
            </a:r>
          </a:p>
          <a:p>
            <a:r>
              <a:rPr lang="en-US" dirty="0" smtClean="0"/>
              <a:t>External support via: Nestle &amp; MedAssets</a:t>
            </a:r>
          </a:p>
          <a:p>
            <a:pPr lvl="1"/>
            <a:r>
              <a:rPr lang="en-US" dirty="0" smtClean="0"/>
              <a:t>Education</a:t>
            </a:r>
          </a:p>
          <a:p>
            <a:pPr lvl="1"/>
            <a:r>
              <a:rPr lang="en-US" dirty="0" smtClean="0"/>
              <a:t>Training</a:t>
            </a:r>
          </a:p>
          <a:p>
            <a:r>
              <a:rPr lang="en-US" dirty="0" smtClean="0"/>
              <a:t>Launch nutrition protocol</a:t>
            </a:r>
          </a:p>
          <a:p>
            <a:r>
              <a:rPr lang="en-US" dirty="0" smtClean="0"/>
              <a:t>Monitor compliance, results and outcomes</a:t>
            </a:r>
          </a:p>
          <a:p>
            <a:r>
              <a:rPr lang="en-US" dirty="0" smtClean="0"/>
              <a:t>Hold suppliers accountable for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83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Based Purchasing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Required by Congress under Section 1886(o) of the Social Security </a:t>
            </a:r>
            <a:r>
              <a:rPr lang="en-US" dirty="0" smtClean="0"/>
              <a:t>Act</a:t>
            </a:r>
          </a:p>
          <a:p>
            <a:endParaRPr lang="en-US" dirty="0"/>
          </a:p>
          <a:p>
            <a:r>
              <a:rPr lang="en-US" dirty="0" smtClean="0"/>
              <a:t>Next </a:t>
            </a:r>
            <a:r>
              <a:rPr lang="en-US" dirty="0"/>
              <a:t>step in promoting higher quality care for Medicare </a:t>
            </a:r>
            <a:r>
              <a:rPr lang="en-US" dirty="0" smtClean="0"/>
              <a:t>beneficiaries</a:t>
            </a:r>
          </a:p>
          <a:p>
            <a:endParaRPr lang="en-US" dirty="0"/>
          </a:p>
          <a:p>
            <a:r>
              <a:rPr lang="en-US" dirty="0" smtClean="0"/>
              <a:t>CMS </a:t>
            </a:r>
            <a:r>
              <a:rPr lang="en-US" dirty="0"/>
              <a:t>views value-</a:t>
            </a:r>
            <a:r>
              <a:rPr lang="en-US" dirty="0" smtClean="0"/>
              <a:t>based purchasing </a:t>
            </a:r>
            <a:r>
              <a:rPr lang="en-US" dirty="0"/>
              <a:t>as an important driver in revamping how care and services are paid for, moving increasingly toward rewarding better value, outcomes, and innovations instead of </a:t>
            </a:r>
            <a:r>
              <a:rPr lang="en-US" dirty="0" smtClean="0"/>
              <a:t>volume</a:t>
            </a:r>
          </a:p>
          <a:p>
            <a:endParaRPr lang="en-US" dirty="0" smtClean="0"/>
          </a:p>
          <a:p>
            <a:r>
              <a:rPr lang="en-US" dirty="0"/>
              <a:t>Legislation requires that the FY 2013 Hospital VBP program apply </a:t>
            </a:r>
            <a:r>
              <a:rPr lang="en-US" dirty="0" smtClean="0"/>
              <a:t>to payments </a:t>
            </a:r>
            <a:r>
              <a:rPr lang="en-US" dirty="0"/>
              <a:t>for discharges occurring on or after October 1, </a:t>
            </a:r>
            <a:r>
              <a:rPr lang="en-US" dirty="0" smtClean="0"/>
              <a:t>2012</a:t>
            </a:r>
          </a:p>
          <a:p>
            <a:endParaRPr lang="en-US" dirty="0"/>
          </a:p>
          <a:p>
            <a:r>
              <a:rPr lang="en-US" dirty="0" smtClean="0"/>
              <a:t>Hospital </a:t>
            </a:r>
            <a:r>
              <a:rPr lang="en-US" dirty="0"/>
              <a:t>VBP measures must be included on Hospital Compare website for at least one year and specified under the Hospital IQR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2DD631C4-E4CC-4132-BC11-D2B5BAB1BE9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4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Gantt Chart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929" y="782963"/>
            <a:ext cx="11454576" cy="1037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60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2298" y="3152224"/>
            <a:ext cx="1967329" cy="1073758"/>
          </a:xfrm>
        </p:spPr>
        <p:txBody>
          <a:bodyPr>
            <a:normAutofit/>
          </a:bodyPr>
          <a:lstStyle/>
          <a:p>
            <a:pPr marL="109537" indent="0" algn="ctr">
              <a:buNone/>
            </a:pPr>
            <a:r>
              <a:rPr lang="en-US" sz="1800" dirty="0" smtClean="0"/>
              <a:t>Medicare Spending per Beneficiary</a:t>
            </a:r>
          </a:p>
          <a:p>
            <a:pPr marL="109537" indent="0" algn="ctr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Synergies Exist Between All Hospital and Physician Quality Domains…Where Do Suppliers Fit In?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ABF8426B-F349-4B0A-ADA5-963592E24646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6959102" y="3107276"/>
            <a:ext cx="1905000" cy="68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 3" pitchFamily="18" charset="2"/>
              <a:buNone/>
            </a:pPr>
            <a:r>
              <a:rPr lang="en-US" sz="1800" dirty="0" smtClean="0"/>
              <a:t>Cost Composite Score</a:t>
            </a:r>
          </a:p>
          <a:p>
            <a:pPr marL="109537" indent="0" algn="ctr">
              <a:buFont typeface="Wingdings 3" pitchFamily="18" charset="2"/>
              <a:buNone/>
            </a:pPr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2663892" y="2514600"/>
            <a:ext cx="1143000" cy="228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5410200" y="2514600"/>
            <a:ext cx="1143000" cy="228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-Right Arrow 11"/>
          <p:cNvSpPr/>
          <p:nvPr/>
        </p:nvSpPr>
        <p:spPr>
          <a:xfrm rot="2480886">
            <a:off x="2471672" y="4155130"/>
            <a:ext cx="1143000" cy="228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7675265">
            <a:off x="5500400" y="4097408"/>
            <a:ext cx="1143000" cy="2286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3766344" y="5433087"/>
            <a:ext cx="1488131" cy="6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>
              <a:buFont typeface="Wingdings 3" pitchFamily="18" charset="2"/>
              <a:buNone/>
            </a:pPr>
            <a:r>
              <a:rPr lang="en-US" sz="1800" dirty="0" smtClean="0"/>
              <a:t>Supplier</a:t>
            </a:r>
          </a:p>
          <a:p>
            <a:pPr marL="109537" indent="0" algn="ctr">
              <a:buFont typeface="Wingdings 3" pitchFamily="18" charset="2"/>
              <a:buNone/>
            </a:pPr>
            <a:r>
              <a:rPr lang="en-US" sz="1800" dirty="0" smtClean="0"/>
              <a:t>Risk Sharing</a:t>
            </a:r>
          </a:p>
          <a:p>
            <a:pPr marL="109537" indent="0" algn="ctr">
              <a:buFont typeface="Wingdings 3" pitchFamily="18" charset="2"/>
              <a:buNone/>
            </a:pPr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95" y="2091349"/>
            <a:ext cx="648436" cy="11167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96" y="1896129"/>
            <a:ext cx="1133864" cy="12369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630" y="2053993"/>
            <a:ext cx="797346" cy="1079077"/>
          </a:xfrm>
          <a:prstGeom prst="rect">
            <a:avLst/>
          </a:prstGeom>
        </p:spPr>
      </p:pic>
      <p:pic>
        <p:nvPicPr>
          <p:cNvPr id="18" name="Picture 17" descr="suppli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842" y="4728286"/>
            <a:ext cx="1681700" cy="754609"/>
          </a:xfrm>
          <a:prstGeom prst="rect">
            <a:avLst/>
          </a:prstGeom>
        </p:spPr>
      </p:pic>
      <p:sp>
        <p:nvSpPr>
          <p:cNvPr id="19" name="Left-Right Arrow 18"/>
          <p:cNvSpPr/>
          <p:nvPr/>
        </p:nvSpPr>
        <p:spPr>
          <a:xfrm rot="16200000">
            <a:off x="4134125" y="3877605"/>
            <a:ext cx="835225" cy="13547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5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51" y="348234"/>
            <a:ext cx="533400" cy="342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64" y="1315007"/>
            <a:ext cx="533400" cy="341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84" y="348234"/>
            <a:ext cx="533400" cy="3420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97" y="1250936"/>
            <a:ext cx="533400" cy="4697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581" y="303952"/>
            <a:ext cx="533400" cy="4306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94" y="1257227"/>
            <a:ext cx="533400" cy="4572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73" y="265794"/>
            <a:ext cx="533400" cy="5069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61" y="1193727"/>
            <a:ext cx="476250" cy="584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30" y="264423"/>
            <a:ext cx="533400" cy="5096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43" y="1279648"/>
            <a:ext cx="533400" cy="41235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242" y="301356"/>
            <a:ext cx="533400" cy="43582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55" y="1248630"/>
            <a:ext cx="533400" cy="4743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084" y="1284384"/>
            <a:ext cx="533400" cy="40288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39" y="2184031"/>
            <a:ext cx="522051" cy="584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97" y="2186366"/>
            <a:ext cx="533400" cy="57953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735" y="2184031"/>
            <a:ext cx="514350" cy="5842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371" y="2247117"/>
            <a:ext cx="533400" cy="4580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55" y="2278340"/>
            <a:ext cx="533400" cy="39558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794" y="2184031"/>
            <a:ext cx="533400" cy="5842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86" y="2193909"/>
            <a:ext cx="533400" cy="5644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42" y="3174440"/>
            <a:ext cx="421045" cy="5842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64" y="4149498"/>
            <a:ext cx="533400" cy="54552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60" y="3174440"/>
            <a:ext cx="431674" cy="5842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97" y="4198739"/>
            <a:ext cx="533400" cy="44704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99" y="3174440"/>
            <a:ext cx="497191" cy="5842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07" y="4130159"/>
            <a:ext cx="511175" cy="5842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86" y="3179838"/>
            <a:ext cx="533400" cy="57340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86" y="4192539"/>
            <a:ext cx="533400" cy="459441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43" y="3174837"/>
            <a:ext cx="533400" cy="58340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43" y="4174724"/>
            <a:ext cx="533400" cy="49507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55" y="3179838"/>
            <a:ext cx="533400" cy="57340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72" y="3329325"/>
            <a:ext cx="533400" cy="27443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10" y="3186505"/>
            <a:ext cx="533400" cy="56007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175" y="3174440"/>
            <a:ext cx="480463" cy="5842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64" y="5100040"/>
            <a:ext cx="533400" cy="58189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97" y="5200052"/>
            <a:ext cx="533400" cy="48187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90" y="5097730"/>
            <a:ext cx="450209" cy="5842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15" y="5097730"/>
            <a:ext cx="471343" cy="5842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26" y="5097730"/>
            <a:ext cx="418234" cy="5842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80" y="1284384"/>
            <a:ext cx="392661" cy="402887"/>
          </a:xfrm>
          <a:prstGeom prst="rect">
            <a:avLst/>
          </a:prstGeom>
        </p:spPr>
      </p:pic>
      <p:pic>
        <p:nvPicPr>
          <p:cNvPr id="3" name="Picture 2" descr="care.pn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31" y="4154035"/>
            <a:ext cx="536448" cy="536448"/>
          </a:xfrm>
          <a:prstGeom prst="rect">
            <a:avLst/>
          </a:prstGeom>
        </p:spPr>
      </p:pic>
      <p:pic>
        <p:nvPicPr>
          <p:cNvPr id="10" name="Picture 9" descr="building-financial-inst.pn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931" y="5121098"/>
            <a:ext cx="536448" cy="560832"/>
          </a:xfrm>
          <a:prstGeom prst="rect">
            <a:avLst/>
          </a:prstGeom>
        </p:spPr>
      </p:pic>
      <p:pic>
        <p:nvPicPr>
          <p:cNvPr id="11" name="Picture 10" descr="supplier.png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454" y="5361890"/>
            <a:ext cx="713232" cy="320040"/>
          </a:xfrm>
          <a:prstGeom prst="rect">
            <a:avLst/>
          </a:prstGeom>
        </p:spPr>
      </p:pic>
      <p:pic>
        <p:nvPicPr>
          <p:cNvPr id="77" name="Picture 76" descr="transparency.pn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06" y="2184031"/>
            <a:ext cx="533400" cy="5842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238" y="1230265"/>
            <a:ext cx="533400" cy="547662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4233" y="5873750"/>
            <a:ext cx="9139767" cy="984250"/>
          </a:xfrm>
          <a:prstGeom prst="rect">
            <a:avLst/>
          </a:prstGeom>
          <a:noFill/>
        </p:spPr>
        <p:txBody>
          <a:bodyPr wrap="square" lIns="182880" tIns="182880" rIns="182880" bIns="182880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002D72"/>
                </a:solidFill>
              </a:rPr>
              <a:t>If you need an icon and its not shown here please contact Corporate Marketing.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33" y="0"/>
            <a:ext cx="914400" cy="984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900" b="1" dirty="0" smtClean="0">
                <a:solidFill>
                  <a:srgbClr val="002D72"/>
                </a:solidFill>
              </a:rPr>
              <a:t>Charts</a:t>
            </a:r>
            <a:endParaRPr lang="en-US" sz="900" b="1" dirty="0">
              <a:solidFill>
                <a:srgbClr val="002D72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233" y="984250"/>
            <a:ext cx="914400" cy="984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900" b="1" dirty="0" smtClean="0">
                <a:solidFill>
                  <a:srgbClr val="002D72"/>
                </a:solidFill>
              </a:rPr>
              <a:t>Technology</a:t>
            </a:r>
            <a:endParaRPr lang="en-US" sz="900" b="1" dirty="0">
              <a:solidFill>
                <a:srgbClr val="002D72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233" y="1968500"/>
            <a:ext cx="914400" cy="984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900" b="1" dirty="0" smtClean="0">
                <a:solidFill>
                  <a:srgbClr val="002D72"/>
                </a:solidFill>
              </a:rPr>
              <a:t>Documents</a:t>
            </a:r>
            <a:endParaRPr lang="en-US" sz="900" b="1" dirty="0">
              <a:solidFill>
                <a:srgbClr val="002D72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233" y="2952750"/>
            <a:ext cx="914400" cy="984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900" b="1" dirty="0" smtClean="0">
                <a:solidFill>
                  <a:srgbClr val="002D72"/>
                </a:solidFill>
              </a:rPr>
              <a:t>People</a:t>
            </a:r>
            <a:endParaRPr lang="en-US" sz="900" b="1" dirty="0">
              <a:solidFill>
                <a:srgbClr val="002D72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233" y="3917950"/>
            <a:ext cx="914400" cy="984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900" b="1" dirty="0" smtClean="0">
                <a:solidFill>
                  <a:srgbClr val="002D72"/>
                </a:solidFill>
              </a:rPr>
              <a:t>Medical</a:t>
            </a:r>
            <a:endParaRPr lang="en-US" sz="900" b="1" dirty="0">
              <a:solidFill>
                <a:srgbClr val="002D72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233" y="4902200"/>
            <a:ext cx="914400" cy="984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900" b="1" dirty="0" smtClean="0">
                <a:solidFill>
                  <a:srgbClr val="002D72"/>
                </a:solidFill>
              </a:rPr>
              <a:t>Buildings</a:t>
            </a:r>
            <a:endParaRPr lang="en-US" sz="900" b="1" dirty="0">
              <a:solidFill>
                <a:srgbClr val="002D72"/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>
            <a:off x="0" y="98425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0" y="19558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0" y="295275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0" y="39243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0" y="49149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0" y="588645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5" name="Picture 94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133600"/>
            <a:ext cx="494441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96" y="5324367"/>
            <a:ext cx="623330" cy="2013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24" y="5170481"/>
            <a:ext cx="646067" cy="4995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61" y="3184013"/>
            <a:ext cx="533400" cy="5300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27" y="5180130"/>
            <a:ext cx="533400" cy="48985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63" y="2307465"/>
            <a:ext cx="533400" cy="33608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4" y="5158358"/>
            <a:ext cx="533400" cy="5334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18" y="5158358"/>
            <a:ext cx="533400" cy="5334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63" y="3285014"/>
            <a:ext cx="533400" cy="32806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50" y="4165095"/>
            <a:ext cx="334541" cy="5842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18" y="2230143"/>
            <a:ext cx="533400" cy="49072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84" y="3156946"/>
            <a:ext cx="377840" cy="5842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4" y="2305327"/>
            <a:ext cx="533400" cy="34036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95" y="3156946"/>
            <a:ext cx="416064" cy="5842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91" y="5132958"/>
            <a:ext cx="523345" cy="5842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18" y="3182346"/>
            <a:ext cx="533400" cy="5334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99" y="3227460"/>
            <a:ext cx="533400" cy="44317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42" y="5170481"/>
            <a:ext cx="533400" cy="509154"/>
          </a:xfrm>
          <a:prstGeom prst="rect">
            <a:avLst/>
          </a:prstGeom>
        </p:spPr>
      </p:pic>
      <p:pic>
        <p:nvPicPr>
          <p:cNvPr id="134" name="Picture 1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95" y="237623"/>
            <a:ext cx="423246" cy="584200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20" y="263023"/>
            <a:ext cx="533400" cy="533400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88" y="237623"/>
            <a:ext cx="444822" cy="584200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18" y="4275585"/>
            <a:ext cx="533400" cy="363220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4" y="336502"/>
            <a:ext cx="533400" cy="386442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99" y="4220546"/>
            <a:ext cx="533400" cy="473298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63" y="333276"/>
            <a:ext cx="533400" cy="392894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404" y="4196557"/>
            <a:ext cx="533400" cy="521277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18" y="1192983"/>
            <a:ext cx="533400" cy="551667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861" y="4178373"/>
            <a:ext cx="533400" cy="557645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99" y="1184723"/>
            <a:ext cx="533400" cy="568186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982" y="4165095"/>
            <a:ext cx="396920" cy="5842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01" y="1176716"/>
            <a:ext cx="521607" cy="584200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583" y="282540"/>
            <a:ext cx="747957" cy="49436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54" y="336503"/>
            <a:ext cx="706346" cy="386440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55" y="4165095"/>
            <a:ext cx="523345" cy="58420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42" y="316363"/>
            <a:ext cx="533400" cy="426720"/>
          </a:xfrm>
          <a:prstGeom prst="rect">
            <a:avLst/>
          </a:prstGeom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063" y="1189712"/>
            <a:ext cx="533400" cy="558209"/>
          </a:xfrm>
          <a:prstGeom prst="rect">
            <a:avLst/>
          </a:prstGeom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493" y="263023"/>
            <a:ext cx="533400" cy="533400"/>
          </a:xfrm>
          <a:prstGeom prst="rect">
            <a:avLst/>
          </a:prstGeom>
        </p:spPr>
      </p:pic>
      <p:pic>
        <p:nvPicPr>
          <p:cNvPr id="153" name="Picture 152" descr="marks-caution.pn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251" y="4164587"/>
            <a:ext cx="573024" cy="585216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993" y="2183407"/>
            <a:ext cx="339212" cy="584200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27" y="1244788"/>
            <a:ext cx="533400" cy="448056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4233" y="0"/>
            <a:ext cx="914400" cy="195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rgbClr val="002D72"/>
                </a:solidFill>
              </a:rPr>
              <a:t>Arrows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233" y="2929667"/>
            <a:ext cx="914400" cy="97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rgbClr val="002D72"/>
                </a:solidFill>
              </a:rPr>
              <a:t>Tools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233" y="3911600"/>
            <a:ext cx="914400" cy="97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rgbClr val="002D72"/>
                </a:solidFill>
              </a:rPr>
              <a:t>Marks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233" y="4896886"/>
            <a:ext cx="914400" cy="97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rgbClr val="002D72"/>
                </a:solidFill>
              </a:rPr>
              <a:t>Measure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233" y="1951767"/>
            <a:ext cx="914400" cy="97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rgbClr val="002D72"/>
                </a:solidFill>
              </a:rPr>
              <a:t>Finance</a:t>
            </a:r>
          </a:p>
        </p:txBody>
      </p:sp>
      <p:pic>
        <p:nvPicPr>
          <p:cNvPr id="66" name="Picture 65" descr="building-financial-inst.pn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03" y="2195091"/>
            <a:ext cx="536448" cy="56083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1951767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0" y="2929667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0" y="39116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0" y="490137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0" y="5873750"/>
            <a:ext cx="9139767" cy="984250"/>
          </a:xfrm>
          <a:prstGeom prst="rect">
            <a:avLst/>
          </a:prstGeom>
          <a:noFill/>
        </p:spPr>
        <p:txBody>
          <a:bodyPr wrap="square" lIns="182880" tIns="182880" rIns="182880" bIns="182880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002D72"/>
                </a:solidFill>
              </a:rPr>
              <a:t>If you need an icon and its not shown here please contact Corporate Marketing.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0" y="5886656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52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4233" y="0"/>
            <a:ext cx="914400" cy="97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rgbClr val="002D72"/>
                </a:solidFill>
              </a:rPr>
              <a:t>Communication</a:t>
            </a:r>
          </a:p>
        </p:txBody>
      </p:sp>
      <p:sp>
        <p:nvSpPr>
          <p:cNvPr id="93" name="Rectangle 92"/>
          <p:cNvSpPr/>
          <p:nvPr/>
        </p:nvSpPr>
        <p:spPr>
          <a:xfrm>
            <a:off x="4233" y="977900"/>
            <a:ext cx="914400" cy="97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900" b="1" dirty="0">
                <a:solidFill>
                  <a:srgbClr val="002D72"/>
                </a:solidFill>
              </a:rPr>
              <a:t>Maps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4233" y="1937162"/>
            <a:ext cx="914400" cy="977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900" b="1" dirty="0" err="1" smtClean="0">
                <a:solidFill>
                  <a:srgbClr val="002D72"/>
                </a:solidFill>
              </a:rPr>
              <a:t>Misc</a:t>
            </a:r>
            <a:endParaRPr lang="en-US" sz="900" b="1" dirty="0">
              <a:solidFill>
                <a:srgbClr val="002D7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45" y="2236409"/>
            <a:ext cx="533400" cy="41539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74" y="254177"/>
            <a:ext cx="533400" cy="5334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48" y="2152004"/>
            <a:ext cx="447234" cy="5842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46" y="340569"/>
            <a:ext cx="533400" cy="36526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74" y="2333487"/>
            <a:ext cx="533400" cy="402717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683" y="2152004"/>
            <a:ext cx="486833" cy="584200"/>
          </a:xfrm>
          <a:prstGeom prst="rect">
            <a:avLst/>
          </a:prstGeom>
        </p:spPr>
      </p:pic>
      <p:pic>
        <p:nvPicPr>
          <p:cNvPr id="55" name="Picture 54" descr="callou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382" y="302945"/>
            <a:ext cx="536448" cy="423672"/>
          </a:xfrm>
          <a:prstGeom prst="rect">
            <a:avLst/>
          </a:prstGeom>
        </p:spPr>
      </p:pic>
      <p:pic>
        <p:nvPicPr>
          <p:cNvPr id="56" name="Picture 55" descr="conversati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45" y="302945"/>
            <a:ext cx="548640" cy="48463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06" y="2244753"/>
            <a:ext cx="533400" cy="412376"/>
          </a:xfrm>
          <a:prstGeom prst="rect">
            <a:avLst/>
          </a:prstGeom>
        </p:spPr>
      </p:pic>
      <p:cxnSp>
        <p:nvCxnSpPr>
          <p:cNvPr id="67" name="Straight Connector 66"/>
          <p:cNvCxnSpPr/>
          <p:nvPr/>
        </p:nvCxnSpPr>
        <p:spPr>
          <a:xfrm>
            <a:off x="0" y="9779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15" y="302945"/>
            <a:ext cx="392661" cy="402887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99" y="302945"/>
            <a:ext cx="533400" cy="54766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46" y="1218027"/>
            <a:ext cx="533400" cy="5207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765" y="1174292"/>
            <a:ext cx="533400" cy="549088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06" y="1158945"/>
            <a:ext cx="533400" cy="579782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045" y="1198041"/>
            <a:ext cx="533400" cy="501591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901" y="1156736"/>
            <a:ext cx="416397" cy="5842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274" y="1182136"/>
            <a:ext cx="533400" cy="533400"/>
          </a:xfrm>
          <a:prstGeom prst="rect">
            <a:avLst/>
          </a:prstGeom>
        </p:spPr>
      </p:pic>
      <p:cxnSp>
        <p:nvCxnSpPr>
          <p:cNvPr id="96" name="Straight Connector 95"/>
          <p:cNvCxnSpPr/>
          <p:nvPr/>
        </p:nvCxnSpPr>
        <p:spPr>
          <a:xfrm>
            <a:off x="0" y="977900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0" y="5873750"/>
            <a:ext cx="9139767" cy="984250"/>
          </a:xfrm>
          <a:prstGeom prst="rect">
            <a:avLst/>
          </a:prstGeom>
          <a:solidFill>
            <a:srgbClr val="FFFFFF"/>
          </a:solidFill>
        </p:spPr>
        <p:txBody>
          <a:bodyPr wrap="square" lIns="182880" tIns="182880" rIns="182880" bIns="182880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002D72"/>
                </a:solidFill>
              </a:rPr>
              <a:t>If you </a:t>
            </a:r>
            <a:r>
              <a:rPr lang="en-US" sz="1200" dirty="0" smtClean="0">
                <a:solidFill>
                  <a:srgbClr val="002D72"/>
                </a:solidFill>
              </a:rPr>
              <a:t>need </a:t>
            </a:r>
            <a:r>
              <a:rPr lang="en-US" sz="1200" dirty="0">
                <a:solidFill>
                  <a:srgbClr val="002D72"/>
                </a:solidFill>
              </a:rPr>
              <a:t>an </a:t>
            </a:r>
            <a:r>
              <a:rPr lang="en-US" sz="1200" dirty="0" smtClean="0">
                <a:solidFill>
                  <a:srgbClr val="002D72"/>
                </a:solidFill>
              </a:rPr>
              <a:t>icon not shown here, please </a:t>
            </a:r>
            <a:r>
              <a:rPr lang="en-US" sz="1200" dirty="0">
                <a:solidFill>
                  <a:srgbClr val="002D72"/>
                </a:solidFill>
              </a:rPr>
              <a:t>contact Corporate </a:t>
            </a:r>
            <a:r>
              <a:rPr lang="en-US" sz="1200" dirty="0" smtClean="0">
                <a:solidFill>
                  <a:srgbClr val="002D72"/>
                </a:solidFill>
              </a:rPr>
              <a:t>Marketing</a:t>
            </a:r>
            <a:r>
              <a:rPr lang="en-US" sz="1200" dirty="0">
                <a:solidFill>
                  <a:srgbClr val="002D72"/>
                </a:solidFill>
              </a:rPr>
              <a:t>.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0" y="1936956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0" y="2896218"/>
            <a:ext cx="914400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3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Based Purchasing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VBP was established by the Affordable Care Act of 2010 (ACA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Budget </a:t>
            </a:r>
            <a:r>
              <a:rPr lang="en-US" dirty="0"/>
              <a:t>neutral payment changes begin October 1, </a:t>
            </a:r>
            <a:r>
              <a:rPr lang="en-US" dirty="0" smtClean="0"/>
              <a:t>2012</a:t>
            </a:r>
          </a:p>
          <a:p>
            <a:endParaRPr lang="en-US" dirty="0" smtClean="0"/>
          </a:p>
          <a:p>
            <a:r>
              <a:rPr lang="en-US" dirty="0" smtClean="0"/>
              <a:t>Physician payment changes begin January 1, 2015</a:t>
            </a:r>
          </a:p>
          <a:p>
            <a:endParaRPr lang="en-US" dirty="0" smtClean="0"/>
          </a:p>
          <a:p>
            <a:r>
              <a:rPr lang="en-US" dirty="0" smtClean="0"/>
              <a:t>Rewards </a:t>
            </a:r>
            <a:r>
              <a:rPr lang="en-US" dirty="0"/>
              <a:t>for achievement or improvement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34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EEF532B0-FB10-4947-9943-D906A31F723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Hospitals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   </a:t>
            </a:r>
            <a:fld id="{EEF532B0-FB10-4947-9943-D906A31F723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53" y="2805128"/>
            <a:ext cx="1133864" cy="12369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318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Imperatives for Hospital’s Future Success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 costs to reimbursement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ducating providers about margin</a:t>
            </a:r>
          </a:p>
          <a:p>
            <a:pPr lvl="1"/>
            <a:r>
              <a:rPr lang="en-US" dirty="0" smtClean="0"/>
              <a:t>Educating providers about reimbursement schemes</a:t>
            </a:r>
          </a:p>
          <a:p>
            <a:r>
              <a:rPr lang="en-US" dirty="0" smtClean="0"/>
              <a:t>Align incentives for hospital, physicians and non-acute providers (preparation for ACO)</a:t>
            </a:r>
          </a:p>
          <a:p>
            <a:r>
              <a:rPr lang="en-US" dirty="0" smtClean="0"/>
              <a:t>Migrate from fee-for-volume to fee-for-quality</a:t>
            </a:r>
          </a:p>
          <a:p>
            <a:pPr lvl="1"/>
            <a:r>
              <a:rPr lang="en-US" dirty="0" smtClean="0"/>
              <a:t>Value Based Purchasing</a:t>
            </a:r>
          </a:p>
          <a:p>
            <a:r>
              <a:rPr lang="en-US" dirty="0" smtClean="0"/>
              <a:t>Focus on chronic disease management</a:t>
            </a:r>
          </a:p>
          <a:p>
            <a:pPr lvl="1"/>
            <a:r>
              <a:rPr lang="en-US" dirty="0" smtClean="0"/>
              <a:t>Bundled payments</a:t>
            </a:r>
          </a:p>
          <a:p>
            <a:pPr lvl="1"/>
            <a:r>
              <a:rPr lang="en-US" dirty="0" smtClean="0"/>
              <a:t>Episodes of care</a:t>
            </a:r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0" y="6254750"/>
            <a:ext cx="588486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*Source: Modern HC 6-29-09, pg 16 MEDPAC. FierceHealthFinance, 12-15-09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6593" y="6414775"/>
            <a:ext cx="2816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CMS QualityNet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Value-Based Purchasing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Congress authorized CMS to reduce the reimbursement of over 3,000 hospitals in the Affordable Care Act to reinforce improving healthcare quality, including the patient experience and efficiency. </a:t>
            </a:r>
          </a:p>
          <a:p>
            <a:endParaRPr lang="en-US" dirty="0" smtClean="0"/>
          </a:p>
          <a:p>
            <a:r>
              <a:rPr lang="en-US" dirty="0" smtClean="0"/>
              <a:t>Hospitals have an incentive to improve quality and earn the reimbursement back by achieving higher than average quality</a:t>
            </a:r>
            <a:r>
              <a:rPr lang="en-US" dirty="0"/>
              <a:t> </a:t>
            </a:r>
            <a:r>
              <a:rPr lang="en-US" dirty="0" smtClean="0"/>
              <a:t>scores.</a:t>
            </a:r>
          </a:p>
          <a:p>
            <a:endParaRPr lang="en-US" dirty="0" smtClean="0"/>
          </a:p>
          <a:p>
            <a:r>
              <a:rPr lang="en-US" dirty="0" smtClean="0"/>
              <a:t>Simply stated, hospitals with below average quality provide the incentive pool via CMS fund the bonus payments for those above average.</a:t>
            </a:r>
          </a:p>
          <a:p>
            <a:endParaRPr lang="en-US" dirty="0" smtClean="0"/>
          </a:p>
          <a:p>
            <a:r>
              <a:rPr lang="en-US" dirty="0" smtClean="0"/>
              <a:t>This money is then redistributed to hospitals based on the quality of care.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9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_PPT_Template_Review">
  <a:themeElements>
    <a:clrScheme name="MedAssets">
      <a:dk1>
        <a:srgbClr val="53565A"/>
      </a:dk1>
      <a:lt1>
        <a:srgbClr val="FFFFFF"/>
      </a:lt1>
      <a:dk2>
        <a:srgbClr val="002D72"/>
      </a:dk2>
      <a:lt2>
        <a:srgbClr val="00A3E0"/>
      </a:lt2>
      <a:accent1>
        <a:srgbClr val="0076A8"/>
      </a:accent1>
      <a:accent2>
        <a:srgbClr val="78BE20"/>
      </a:accent2>
      <a:accent3>
        <a:srgbClr val="00A3AD"/>
      </a:accent3>
      <a:accent4>
        <a:srgbClr val="D86018"/>
      </a:accent4>
      <a:accent5>
        <a:srgbClr val="D50032"/>
      </a:accent5>
      <a:accent6>
        <a:srgbClr val="514689"/>
      </a:accent6>
      <a:hlink>
        <a:srgbClr val="002D72"/>
      </a:hlink>
      <a:folHlink>
        <a:srgbClr val="00A3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3686ECEFE83444A539A7C9891CDA77" ma:contentTypeVersion="0" ma:contentTypeDescription="Create a new document." ma:contentTypeScope="" ma:versionID="39a2b7f60d545608b129babca1bdd33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175B136-0202-4138-953B-44A1091362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51B301-E565-49A4-BC49-65B5C7019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90B2983-20A1-47A6-BC3C-66A82386A792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MA_PPT_Template_Review.potx</Template>
  <TotalTime>7678</TotalTime>
  <Words>2454</Words>
  <Application>Microsoft Office PowerPoint</Application>
  <PresentationFormat>On-screen Show (4:3)</PresentationFormat>
  <Paragraphs>407</Paragraphs>
  <Slides>55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MA_PPT_Template_Review</vt:lpstr>
      <vt:lpstr>Engaging Physicians and Suppliers In The Value Based Purchasing Era California Association of Healthcare Purchasing &amp; Materials Managers Shell Beach, California October 2014</vt:lpstr>
      <vt:lpstr>Introductions</vt:lpstr>
      <vt:lpstr>Impact of Healthcare Reform</vt:lpstr>
      <vt:lpstr>PowerPoint Presentation</vt:lpstr>
      <vt:lpstr>Value Based Purchasing</vt:lpstr>
      <vt:lpstr>Value Based Purchasing</vt:lpstr>
      <vt:lpstr>Impact on Hospitals</vt:lpstr>
      <vt:lpstr>Imperatives for Hospital’s Future Success</vt:lpstr>
      <vt:lpstr>Value-Based Purchasing</vt:lpstr>
      <vt:lpstr>Reimbursement @ Risk Increases Annually + Incentives Lost to Competitors Add to Cost of Poor Quality</vt:lpstr>
      <vt:lpstr>Funding Value Based Purchasing</vt:lpstr>
      <vt:lpstr>Earning Your Score</vt:lpstr>
      <vt:lpstr>FY 2013 Domains &amp; Measures</vt:lpstr>
      <vt:lpstr>Eligibility for VBP Measures</vt:lpstr>
      <vt:lpstr>Who Gets Impacted</vt:lpstr>
      <vt:lpstr>FY 2013 Timeline</vt:lpstr>
      <vt:lpstr>FY 2014 Domains &amp; Measures</vt:lpstr>
      <vt:lpstr>FY 2014 Timeline</vt:lpstr>
      <vt:lpstr>FY 2015 Domains &amp; Measures</vt:lpstr>
      <vt:lpstr>FY 2015 Patient Safety Composite Index</vt:lpstr>
      <vt:lpstr>FY 2015 Timeline</vt:lpstr>
      <vt:lpstr>FY 2016 Domains &amp; Measures</vt:lpstr>
      <vt:lpstr>FY 2016 Timeline</vt:lpstr>
      <vt:lpstr>What’s New for FY 2015-2017?</vt:lpstr>
      <vt:lpstr>CMS Hospital Acquired Condition Reduction Program</vt:lpstr>
      <vt:lpstr>Impact on Physicians</vt:lpstr>
      <vt:lpstr>Impact on Physicians</vt:lpstr>
      <vt:lpstr>Eligible Practitioners (PQRS)</vt:lpstr>
      <vt:lpstr>Value-Based Physician Payments Modifier</vt:lpstr>
      <vt:lpstr>Physician Domains &amp; Measures</vt:lpstr>
      <vt:lpstr>Physician Modifier Penalties &amp; Incentives</vt:lpstr>
      <vt:lpstr>Synergies Exist Between All Hospital and Physician Domains</vt:lpstr>
      <vt:lpstr>Key Approaches to Engaging Physicians</vt:lpstr>
      <vt:lpstr>Role Of The Suppliers</vt:lpstr>
      <vt:lpstr>How Can Suppliers Partner with Health Systems and Providers to Drive Quality?</vt:lpstr>
      <vt:lpstr>Supplier Innovations Support Quality Improvement</vt:lpstr>
      <vt:lpstr> Surgical Care Improvement Through Nutritional Optimization</vt:lpstr>
      <vt:lpstr>Surgical Complications</vt:lpstr>
      <vt:lpstr>What Is Arginine?</vt:lpstr>
      <vt:lpstr>Types of Elective Surgical Cases (RCTs)</vt:lpstr>
      <vt:lpstr>Elective GI Malignancy Surgery</vt:lpstr>
      <vt:lpstr>Nestlé IMPACT Formula</vt:lpstr>
      <vt:lpstr>Nestlé IMPACT Formula – Complications Reviewed</vt:lpstr>
      <vt:lpstr>Nestlé IMPACT Formula – Complications Reviewed</vt:lpstr>
      <vt:lpstr>Quick Glimpse of NE Hospital’s Bowel Resection Data </vt:lpstr>
      <vt:lpstr>Quick Glimpse of NE Hospital’s Cardiac Surgery Data </vt:lpstr>
      <vt:lpstr>Progress To Date</vt:lpstr>
      <vt:lpstr>Progress To Date (cont.)</vt:lpstr>
      <vt:lpstr>Next Steps</vt:lpstr>
      <vt:lpstr>Gantt Chart</vt:lpstr>
      <vt:lpstr>Synergies Exist Between All Hospital and Physician Quality Domains…Where Do Suppliers Fit In?</vt:lpstr>
      <vt:lpstr>PowerPoint Presentation</vt:lpstr>
      <vt:lpstr>PowerPoint Presentation</vt:lpstr>
      <vt:lpstr>PowerPoint Presentation</vt:lpstr>
      <vt:lpstr>PowerPoint Presentation</vt:lpstr>
    </vt:vector>
  </TitlesOfParts>
  <Company>ACCURO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ONEILL</dc:creator>
  <cp:lastModifiedBy>Sargent, Jean</cp:lastModifiedBy>
  <cp:revision>179</cp:revision>
  <dcterms:created xsi:type="dcterms:W3CDTF">2013-08-07T19:06:02Z</dcterms:created>
  <dcterms:modified xsi:type="dcterms:W3CDTF">2014-11-24T14:31:25Z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0x010100413686ECEFE83444A539A7C9891CDA77</vt:lpwstr>
  </property>
</Properties>
</file>