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 id="2147483789" r:id="rId2"/>
  </p:sldMasterIdLst>
  <p:notesMasterIdLst>
    <p:notesMasterId r:id="rId39"/>
  </p:notesMasterIdLst>
  <p:handoutMasterIdLst>
    <p:handoutMasterId r:id="rId40"/>
  </p:handoutMasterIdLst>
  <p:sldIdLst>
    <p:sldId id="258" r:id="rId3"/>
    <p:sldId id="256" r:id="rId4"/>
    <p:sldId id="263" r:id="rId5"/>
    <p:sldId id="265" r:id="rId6"/>
    <p:sldId id="264" r:id="rId7"/>
    <p:sldId id="266" r:id="rId8"/>
    <p:sldId id="267" r:id="rId9"/>
    <p:sldId id="294" r:id="rId10"/>
    <p:sldId id="293" r:id="rId11"/>
    <p:sldId id="270" r:id="rId12"/>
    <p:sldId id="269" r:id="rId13"/>
    <p:sldId id="271" r:id="rId14"/>
    <p:sldId id="272" r:id="rId15"/>
    <p:sldId id="289" r:id="rId16"/>
    <p:sldId id="290" r:id="rId17"/>
    <p:sldId id="277" r:id="rId18"/>
    <p:sldId id="292" r:id="rId19"/>
    <p:sldId id="278" r:id="rId20"/>
    <p:sldId id="279" r:id="rId21"/>
    <p:sldId id="304" r:id="rId22"/>
    <p:sldId id="281" r:id="rId23"/>
    <p:sldId id="295" r:id="rId24"/>
    <p:sldId id="301" r:id="rId25"/>
    <p:sldId id="300" r:id="rId26"/>
    <p:sldId id="299" r:id="rId27"/>
    <p:sldId id="298" r:id="rId28"/>
    <p:sldId id="282" r:id="rId29"/>
    <p:sldId id="283" r:id="rId30"/>
    <p:sldId id="284" r:id="rId31"/>
    <p:sldId id="285" r:id="rId32"/>
    <p:sldId id="286" r:id="rId33"/>
    <p:sldId id="287" r:id="rId34"/>
    <p:sldId id="288" r:id="rId35"/>
    <p:sldId id="297" r:id="rId36"/>
    <p:sldId id="296" r:id="rId37"/>
    <p:sldId id="302"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052F854-2BC7-4063-997C-6A3E41B8084B}">
          <p14:sldIdLst>
            <p14:sldId id="258"/>
            <p14:sldId id="256"/>
            <p14:sldId id="263"/>
            <p14:sldId id="265"/>
            <p14:sldId id="264"/>
            <p14:sldId id="266"/>
            <p14:sldId id="267"/>
            <p14:sldId id="294"/>
            <p14:sldId id="293"/>
            <p14:sldId id="270"/>
            <p14:sldId id="269"/>
            <p14:sldId id="271"/>
            <p14:sldId id="272"/>
            <p14:sldId id="289"/>
            <p14:sldId id="290"/>
            <p14:sldId id="277"/>
            <p14:sldId id="292"/>
            <p14:sldId id="278"/>
            <p14:sldId id="279"/>
            <p14:sldId id="304"/>
            <p14:sldId id="281"/>
            <p14:sldId id="295"/>
            <p14:sldId id="301"/>
            <p14:sldId id="300"/>
            <p14:sldId id="299"/>
            <p14:sldId id="298"/>
            <p14:sldId id="282"/>
            <p14:sldId id="283"/>
            <p14:sldId id="284"/>
            <p14:sldId id="285"/>
            <p14:sldId id="286"/>
            <p14:sldId id="287"/>
            <p14:sldId id="288"/>
            <p14:sldId id="297"/>
            <p14:sldId id="296"/>
            <p14:sldId id="30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C5C1"/>
    <a:srgbClr val="B2A6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12" autoAdjust="0"/>
    <p:restoredTop sz="81361" autoAdjust="0"/>
  </p:normalViewPr>
  <p:slideViewPr>
    <p:cSldViewPr>
      <p:cViewPr>
        <p:scale>
          <a:sx n="100" d="100"/>
          <a:sy n="100" d="100"/>
        </p:scale>
        <p:origin x="-438" y="6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LLUMC</a:t>
            </a:r>
          </a:p>
        </c:rich>
      </c:tx>
      <c:layout>
        <c:manualLayout>
          <c:xMode val="edge"/>
          <c:yMode val="edge"/>
          <c:x val="0.31198364816081697"/>
          <c:y val="7.1317502896189405E-2"/>
        </c:manualLayout>
      </c:layout>
      <c:overlay val="0"/>
    </c:title>
    <c:autoTitleDeleted val="0"/>
    <c:plotArea>
      <c:layout/>
      <c:pieChart>
        <c:varyColors val="1"/>
        <c:ser>
          <c:idx val="0"/>
          <c:order val="0"/>
          <c:tx>
            <c:strRef>
              <c:f>Sheet1!$B$1</c:f>
              <c:strCache>
                <c:ptCount val="1"/>
                <c:pt idx="0">
                  <c:v>Column2</c:v>
                </c:pt>
              </c:strCache>
            </c:strRef>
          </c:tx>
          <c:dLbls>
            <c:showLegendKey val="0"/>
            <c:showVal val="1"/>
            <c:showCatName val="0"/>
            <c:showSerName val="0"/>
            <c:showPercent val="0"/>
            <c:showBubbleSize val="0"/>
            <c:showLeaderLines val="1"/>
          </c:dLbls>
          <c:cat>
            <c:strRef>
              <c:f>Sheet1!$A$2:$A$6</c:f>
              <c:strCache>
                <c:ptCount val="5"/>
                <c:pt idx="0">
                  <c:v>Private Coverage</c:v>
                </c:pt>
                <c:pt idx="1">
                  <c:v>Medi-Cal</c:v>
                </c:pt>
                <c:pt idx="2">
                  <c:v>Medicare</c:v>
                </c:pt>
                <c:pt idx="3">
                  <c:v>Self Pay</c:v>
                </c:pt>
                <c:pt idx="4">
                  <c:v>All Other </c:v>
                </c:pt>
              </c:strCache>
            </c:strRef>
          </c:cat>
          <c:val>
            <c:numRef>
              <c:f>Sheet1!$B$2:$B$6</c:f>
              <c:numCache>
                <c:formatCode>0%</c:formatCode>
                <c:ptCount val="5"/>
                <c:pt idx="0">
                  <c:v>0.26804706195160899</c:v>
                </c:pt>
                <c:pt idx="1">
                  <c:v>0.38553576176548798</c:v>
                </c:pt>
                <c:pt idx="2">
                  <c:v>0.26259638394044099</c:v>
                </c:pt>
                <c:pt idx="3">
                  <c:v>1.40919968093592E-2</c:v>
                </c:pt>
                <c:pt idx="4">
                  <c:v>6.9728795533102905E-2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7958449424591205"/>
          <c:y val="0.34222035222696401"/>
          <c:w val="0.30214455885322"/>
          <c:h val="0.43738504538077799"/>
        </c:manualLayout>
      </c:layout>
      <c:overlay val="0"/>
      <c:txPr>
        <a:bodyPr/>
        <a:lstStyle/>
        <a:p>
          <a:pPr>
            <a:defRPr sz="14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690160-D328-4B69-A035-90D3C82FA0A6}" type="doc">
      <dgm:prSet loTypeId="urn:microsoft.com/office/officeart/2005/8/layout/pList2#1" loCatId="list" qsTypeId="urn:microsoft.com/office/officeart/2005/8/quickstyle/simple1" qsCatId="simple" csTypeId="urn:microsoft.com/office/officeart/2005/8/colors/accent2_3" csCatId="accent2" phldr="1"/>
      <dgm:spPr/>
    </dgm:pt>
    <dgm:pt modelId="{476E4177-EF8D-419E-AB8A-93E66CC82482}">
      <dgm:prSet phldrT="[Text]" custT="1"/>
      <dgm:spPr>
        <a:solidFill>
          <a:schemeClr val="tx2">
            <a:lumMod val="50000"/>
          </a:schemeClr>
        </a:solidFill>
      </dgm:spPr>
      <dgm:t>
        <a:bodyPr lIns="73152" tIns="274320" rIns="73152"/>
        <a:lstStyle/>
        <a:p>
          <a:pPr algn="ctr">
            <a:lnSpc>
              <a:spcPct val="100000"/>
            </a:lnSpc>
            <a:spcBef>
              <a:spcPct val="0"/>
            </a:spcBef>
            <a:spcAft>
              <a:spcPts val="0"/>
            </a:spcAft>
          </a:pPr>
          <a:r>
            <a:rPr lang="en-US" sz="1600" dirty="0" smtClean="0">
              <a:effectLst>
                <a:outerShdw blurRad="38100" dist="38100" dir="2700000" algn="tl">
                  <a:srgbClr val="000000">
                    <a:alpha val="43137"/>
                  </a:srgbClr>
                </a:outerShdw>
              </a:effectLst>
              <a:latin typeface="+mn-lt"/>
              <a:ea typeface="ヒラギノ角ゴ Pro W3" pitchFamily="1" charset="-128"/>
            </a:rPr>
            <a:t>University</a:t>
          </a:r>
        </a:p>
        <a:p>
          <a:pPr algn="ctr">
            <a:lnSpc>
              <a:spcPct val="100000"/>
            </a:lnSpc>
            <a:spcBef>
              <a:spcPct val="0"/>
            </a:spcBef>
            <a:spcAft>
              <a:spcPts val="0"/>
            </a:spcAft>
          </a:pPr>
          <a:r>
            <a:rPr lang="en-US" sz="1600" dirty="0" smtClean="0">
              <a:effectLst>
                <a:outerShdw blurRad="38100" dist="38100" dir="2700000" algn="tl">
                  <a:srgbClr val="000000">
                    <a:alpha val="43137"/>
                  </a:srgbClr>
                </a:outerShdw>
              </a:effectLst>
              <a:latin typeface="+mn-lt"/>
              <a:ea typeface="ヒラギノ角ゴ Pro W3" pitchFamily="1" charset="-128"/>
            </a:rPr>
            <a:t>Hospital</a:t>
          </a:r>
        </a:p>
        <a:p>
          <a:pPr algn="ctr">
            <a:lnSpc>
              <a:spcPct val="100000"/>
            </a:lnSpc>
            <a:spcBef>
              <a:spcPct val="0"/>
            </a:spcBef>
            <a:spcAft>
              <a:spcPts val="0"/>
            </a:spcAft>
          </a:pPr>
          <a:endParaRPr lang="en-US" sz="1100" dirty="0" smtClean="0">
            <a:effectLst>
              <a:outerShdw blurRad="38100" dist="38100" dir="2700000" algn="tl">
                <a:srgbClr val="000000">
                  <a:alpha val="43137"/>
                </a:srgbClr>
              </a:outerShdw>
            </a:effectLst>
            <a:latin typeface="+mn-lt"/>
            <a:ea typeface="ヒラギノ角ゴ Pro W3" pitchFamily="1" charset="-128"/>
          </a:endParaRPr>
        </a:p>
        <a:p>
          <a:pPr algn="ctr">
            <a:lnSpc>
              <a:spcPct val="90000"/>
            </a:lnSpc>
            <a:spcBef>
              <a:spcPct val="0"/>
            </a:spcBef>
            <a:spcAft>
              <a:spcPts val="600"/>
            </a:spcAft>
          </a:pPr>
          <a:r>
            <a:rPr lang="en-US" sz="1600" dirty="0" smtClean="0">
              <a:effectLst>
                <a:outerShdw blurRad="38100" dist="38100" dir="2700000" algn="tl">
                  <a:srgbClr val="000000">
                    <a:alpha val="43137"/>
                  </a:srgbClr>
                </a:outerShdw>
              </a:effectLst>
              <a:latin typeface="+mn-lt"/>
              <a:ea typeface="ヒラギノ角ゴ Pro W3" pitchFamily="1" charset="-128"/>
            </a:rPr>
            <a:t>90 ICU</a:t>
          </a:r>
        </a:p>
        <a:p>
          <a:pPr algn="ctr">
            <a:lnSpc>
              <a:spcPct val="90000"/>
            </a:lnSpc>
            <a:spcBef>
              <a:spcPct val="0"/>
            </a:spcBef>
            <a:spcAft>
              <a:spcPts val="600"/>
            </a:spcAft>
          </a:pPr>
          <a:r>
            <a:rPr lang="en-US" sz="1600" u="sng" dirty="0" smtClean="0">
              <a:effectLst>
                <a:outerShdw blurRad="38100" dist="38100" dir="2700000" algn="tl">
                  <a:srgbClr val="000000">
                    <a:alpha val="43137"/>
                  </a:srgbClr>
                </a:outerShdw>
              </a:effectLst>
              <a:latin typeface="+mn-lt"/>
              <a:ea typeface="ヒラギノ角ゴ Pro W3" pitchFamily="1" charset="-128"/>
            </a:rPr>
            <a:t>281  Acute</a:t>
          </a:r>
        </a:p>
        <a:p>
          <a:pPr algn="ctr">
            <a:lnSpc>
              <a:spcPct val="90000"/>
            </a:lnSpc>
            <a:spcBef>
              <a:spcPts val="1200"/>
            </a:spcBef>
            <a:spcAft>
              <a:spcPts val="600"/>
            </a:spcAft>
          </a:pPr>
          <a:r>
            <a:rPr lang="en-US" sz="1600" u="none" dirty="0" smtClean="0">
              <a:effectLst>
                <a:outerShdw blurRad="38100" dist="38100" dir="2700000" algn="tl">
                  <a:srgbClr val="000000">
                    <a:alpha val="43137"/>
                  </a:srgbClr>
                </a:outerShdw>
              </a:effectLst>
              <a:latin typeface="+mn-lt"/>
            </a:rPr>
            <a:t>371 Beds</a:t>
          </a:r>
          <a:endParaRPr lang="en-US" sz="1600" u="none" dirty="0">
            <a:effectLst>
              <a:outerShdw blurRad="38100" dist="38100" dir="2700000" algn="tl">
                <a:srgbClr val="000000">
                  <a:alpha val="43137"/>
                </a:srgbClr>
              </a:outerShdw>
            </a:effectLst>
            <a:latin typeface="+mn-lt"/>
          </a:endParaRPr>
        </a:p>
      </dgm:t>
    </dgm:pt>
    <dgm:pt modelId="{50A25A56-CEA1-40EB-822C-18475EA4B47A}" type="parTrans" cxnId="{9A40B199-C1E6-4AA6-9486-07915ED7CAE7}">
      <dgm:prSet/>
      <dgm:spPr/>
      <dgm:t>
        <a:bodyPr/>
        <a:lstStyle/>
        <a:p>
          <a:endParaRPr lang="en-US">
            <a:effectLst>
              <a:outerShdw blurRad="38100" dist="38100" dir="2700000" algn="tl">
                <a:srgbClr val="000000">
                  <a:alpha val="43137"/>
                </a:srgbClr>
              </a:outerShdw>
            </a:effectLst>
          </a:endParaRPr>
        </a:p>
      </dgm:t>
    </dgm:pt>
    <dgm:pt modelId="{A91F7A1B-DD1E-4B26-839C-2A5EF0A403AD}" type="sibTrans" cxnId="{9A40B199-C1E6-4AA6-9486-07915ED7CAE7}">
      <dgm:prSet/>
      <dgm:spPr/>
      <dgm:t>
        <a:bodyPr/>
        <a:lstStyle/>
        <a:p>
          <a:endParaRPr lang="en-US">
            <a:effectLst>
              <a:outerShdw blurRad="38100" dist="38100" dir="2700000" algn="tl">
                <a:srgbClr val="000000">
                  <a:alpha val="43137"/>
                </a:srgbClr>
              </a:outerShdw>
            </a:effectLst>
          </a:endParaRPr>
        </a:p>
      </dgm:t>
    </dgm:pt>
    <dgm:pt modelId="{5DD0A7D4-5781-4819-AF33-C5CE25A2D297}">
      <dgm:prSet phldrT="[Text]" custT="1"/>
      <dgm:spPr>
        <a:solidFill>
          <a:schemeClr val="tx2">
            <a:lumMod val="75000"/>
          </a:schemeClr>
        </a:solidFill>
      </dgm:spPr>
      <dgm:t>
        <a:bodyPr lIns="73152" tIns="274320" rIns="73152" anchor="ctr"/>
        <a:lstStyle/>
        <a:p>
          <a:pPr algn="ctr"/>
          <a:r>
            <a:rPr lang="en-US" sz="1600" dirty="0" smtClean="0">
              <a:effectLst>
                <a:outerShdw blurRad="38100" dist="38100" dir="2700000" algn="tl">
                  <a:srgbClr val="000000">
                    <a:alpha val="43137"/>
                  </a:srgbClr>
                </a:outerShdw>
              </a:effectLst>
              <a:latin typeface="+mn-lt"/>
            </a:rPr>
            <a:t>Children’s Hospital</a:t>
          </a:r>
        </a:p>
        <a:p>
          <a:pPr algn="ctr"/>
          <a:r>
            <a:rPr lang="en-US" sz="1600" dirty="0" smtClean="0">
              <a:effectLst>
                <a:outerShdw blurRad="38100" dist="38100" dir="2700000" algn="tl">
                  <a:srgbClr val="000000">
                    <a:alpha val="43137"/>
                  </a:srgbClr>
                </a:outerShdw>
              </a:effectLst>
              <a:latin typeface="+mn-lt"/>
            </a:rPr>
            <a:t>84 NICU</a:t>
          </a:r>
        </a:p>
        <a:p>
          <a:pPr algn="ctr"/>
          <a:r>
            <a:rPr lang="en-US" sz="1600" dirty="0" smtClean="0">
              <a:effectLst>
                <a:outerShdw blurRad="38100" dist="38100" dir="2700000" algn="tl">
                  <a:srgbClr val="000000">
                    <a:alpha val="43137"/>
                  </a:srgbClr>
                </a:outerShdw>
              </a:effectLst>
              <a:latin typeface="+mn-lt"/>
            </a:rPr>
            <a:t>99 ICU</a:t>
          </a:r>
        </a:p>
        <a:p>
          <a:pPr algn="ctr"/>
          <a:r>
            <a:rPr lang="en-US" sz="1600" u="sng" dirty="0" smtClean="0">
              <a:effectLst>
                <a:outerShdw blurRad="38100" dist="38100" dir="2700000" algn="tl">
                  <a:srgbClr val="000000">
                    <a:alpha val="43137"/>
                  </a:srgbClr>
                </a:outerShdw>
              </a:effectLst>
              <a:latin typeface="+mn-lt"/>
            </a:rPr>
            <a:t>165  Acute</a:t>
          </a:r>
        </a:p>
        <a:p>
          <a:pPr algn="ctr"/>
          <a:r>
            <a:rPr lang="en-US" sz="1600" dirty="0" smtClean="0">
              <a:effectLst>
                <a:outerShdw blurRad="38100" dist="38100" dir="2700000" algn="tl">
                  <a:srgbClr val="000000">
                    <a:alpha val="43137"/>
                  </a:srgbClr>
                </a:outerShdw>
              </a:effectLst>
              <a:latin typeface="+mn-lt"/>
            </a:rPr>
            <a:t>348 Beds </a:t>
          </a:r>
          <a:endParaRPr lang="en-US" sz="1600" dirty="0">
            <a:effectLst>
              <a:outerShdw blurRad="38100" dist="38100" dir="2700000" algn="tl">
                <a:srgbClr val="000000">
                  <a:alpha val="43137"/>
                </a:srgbClr>
              </a:outerShdw>
            </a:effectLst>
            <a:latin typeface="+mn-lt"/>
          </a:endParaRPr>
        </a:p>
      </dgm:t>
    </dgm:pt>
    <dgm:pt modelId="{05B7C26E-C389-4346-849B-05526EF2C457}" type="parTrans" cxnId="{7417CC53-98FE-43F4-BF56-8508FB7DA803}">
      <dgm:prSet/>
      <dgm:spPr/>
      <dgm:t>
        <a:bodyPr/>
        <a:lstStyle/>
        <a:p>
          <a:endParaRPr lang="en-US">
            <a:effectLst>
              <a:outerShdw blurRad="38100" dist="38100" dir="2700000" algn="tl">
                <a:srgbClr val="000000">
                  <a:alpha val="43137"/>
                </a:srgbClr>
              </a:outerShdw>
            </a:effectLst>
          </a:endParaRPr>
        </a:p>
      </dgm:t>
    </dgm:pt>
    <dgm:pt modelId="{FD53903F-8A86-4D24-917A-36748269F973}" type="sibTrans" cxnId="{7417CC53-98FE-43F4-BF56-8508FB7DA803}">
      <dgm:prSet/>
      <dgm:spPr/>
      <dgm:t>
        <a:bodyPr/>
        <a:lstStyle/>
        <a:p>
          <a:endParaRPr lang="en-US">
            <a:effectLst>
              <a:outerShdw blurRad="38100" dist="38100" dir="2700000" algn="tl">
                <a:srgbClr val="000000">
                  <a:alpha val="43137"/>
                </a:srgbClr>
              </a:outerShdw>
            </a:effectLst>
          </a:endParaRPr>
        </a:p>
      </dgm:t>
    </dgm:pt>
    <dgm:pt modelId="{77AF15ED-F058-4A0B-B979-9880C6062DF0}">
      <dgm:prSet phldrT="[Text]" custT="1"/>
      <dgm:spPr>
        <a:solidFill>
          <a:srgbClr val="4E3938"/>
        </a:solidFill>
      </dgm:spPr>
      <dgm:t>
        <a:bodyPr lIns="73152" tIns="274320" rIns="73152" anchor="ctr"/>
        <a:lstStyle/>
        <a:p>
          <a:pPr algn="ctr">
            <a:spcAft>
              <a:spcPct val="35000"/>
            </a:spcAft>
          </a:pPr>
          <a:r>
            <a:rPr lang="en-US" sz="1600" dirty="0" smtClean="0">
              <a:effectLst>
                <a:outerShdw blurRad="38100" dist="38100" dir="2700000" algn="tl">
                  <a:srgbClr val="000000">
                    <a:alpha val="43137"/>
                  </a:srgbClr>
                </a:outerShdw>
              </a:effectLst>
              <a:latin typeface="+mn-lt"/>
            </a:rPr>
            <a:t>East Campus Hospital</a:t>
          </a:r>
        </a:p>
        <a:p>
          <a:pPr algn="ctr">
            <a:spcAft>
              <a:spcPts val="600"/>
            </a:spcAft>
          </a:pPr>
          <a:r>
            <a:rPr lang="en-US" sz="1600" dirty="0" smtClean="0">
              <a:effectLst>
                <a:outerShdw blurRad="38100" dist="38100" dir="2700000" algn="tl">
                  <a:srgbClr val="000000">
                    <a:alpha val="43137"/>
                  </a:srgbClr>
                </a:outerShdw>
              </a:effectLst>
              <a:latin typeface="+mn-lt"/>
            </a:rPr>
            <a:t>8 ICU</a:t>
          </a:r>
        </a:p>
        <a:p>
          <a:pPr algn="ctr">
            <a:spcAft>
              <a:spcPts val="600"/>
            </a:spcAft>
          </a:pPr>
          <a:r>
            <a:rPr lang="en-US" sz="1600" dirty="0" smtClean="0">
              <a:effectLst>
                <a:outerShdw blurRad="38100" dist="38100" dir="2700000" algn="tl">
                  <a:srgbClr val="000000">
                    <a:alpha val="43137"/>
                  </a:srgbClr>
                </a:outerShdw>
              </a:effectLst>
              <a:latin typeface="+mn-lt"/>
            </a:rPr>
            <a:t>65  Acute</a:t>
          </a:r>
        </a:p>
        <a:p>
          <a:pPr algn="ctr">
            <a:spcAft>
              <a:spcPts val="600"/>
            </a:spcAft>
          </a:pPr>
          <a:r>
            <a:rPr lang="en-US" sz="1600" u="sng" dirty="0" smtClean="0">
              <a:effectLst>
                <a:outerShdw blurRad="38100" dist="38100" dir="2700000" algn="tl">
                  <a:srgbClr val="000000">
                    <a:alpha val="43137"/>
                  </a:srgbClr>
                </a:outerShdw>
              </a:effectLst>
              <a:latin typeface="+mn-lt"/>
            </a:rPr>
            <a:t>61 Rehab</a:t>
          </a:r>
        </a:p>
        <a:p>
          <a:pPr algn="ctr">
            <a:spcAft>
              <a:spcPts val="600"/>
            </a:spcAft>
          </a:pPr>
          <a:r>
            <a:rPr lang="en-US" sz="1600" dirty="0" smtClean="0">
              <a:effectLst>
                <a:outerShdw blurRad="38100" dist="38100" dir="2700000" algn="tl">
                  <a:srgbClr val="000000">
                    <a:alpha val="43137"/>
                  </a:srgbClr>
                </a:outerShdw>
              </a:effectLst>
              <a:latin typeface="+mn-lt"/>
            </a:rPr>
            <a:t>134 Beds </a:t>
          </a:r>
          <a:endParaRPr lang="en-US" sz="1600" dirty="0">
            <a:effectLst>
              <a:outerShdw blurRad="38100" dist="38100" dir="2700000" algn="tl">
                <a:srgbClr val="000000">
                  <a:alpha val="43137"/>
                </a:srgbClr>
              </a:outerShdw>
            </a:effectLst>
            <a:latin typeface="+mn-lt"/>
          </a:endParaRPr>
        </a:p>
      </dgm:t>
    </dgm:pt>
    <dgm:pt modelId="{0DF2CDB2-0880-4047-8447-A17EAE7580E4}" type="parTrans" cxnId="{CD3B69F4-72CF-49E2-8926-8FD63E771977}">
      <dgm:prSet/>
      <dgm:spPr/>
      <dgm:t>
        <a:bodyPr/>
        <a:lstStyle/>
        <a:p>
          <a:endParaRPr lang="en-US">
            <a:effectLst>
              <a:outerShdw blurRad="38100" dist="38100" dir="2700000" algn="tl">
                <a:srgbClr val="000000">
                  <a:alpha val="43137"/>
                </a:srgbClr>
              </a:outerShdw>
            </a:effectLst>
          </a:endParaRPr>
        </a:p>
      </dgm:t>
    </dgm:pt>
    <dgm:pt modelId="{E3B236AA-E864-46E4-BC91-F2D73633FEA4}" type="sibTrans" cxnId="{CD3B69F4-72CF-49E2-8926-8FD63E771977}">
      <dgm:prSet/>
      <dgm:spPr/>
      <dgm:t>
        <a:bodyPr/>
        <a:lstStyle/>
        <a:p>
          <a:endParaRPr lang="en-US">
            <a:effectLst>
              <a:outerShdw blurRad="38100" dist="38100" dir="2700000" algn="tl">
                <a:srgbClr val="000000">
                  <a:alpha val="43137"/>
                </a:srgbClr>
              </a:outerShdw>
            </a:effectLst>
          </a:endParaRPr>
        </a:p>
      </dgm:t>
    </dgm:pt>
    <dgm:pt modelId="{5DF8D196-4D3D-4940-9F32-682169997D7A}">
      <dgm:prSet phldrT="[Text]" custT="1"/>
      <dgm:spPr>
        <a:solidFill>
          <a:srgbClr val="3F3131"/>
        </a:solidFill>
      </dgm:spPr>
      <dgm:t>
        <a:bodyPr lIns="73152" tIns="274320" rIns="73152"/>
        <a:lstStyle/>
        <a:p>
          <a:pPr algn="ctr">
            <a:spcBef>
              <a:spcPct val="0"/>
            </a:spcBef>
            <a:spcAft>
              <a:spcPts val="1200"/>
            </a:spcAft>
          </a:pPr>
          <a:r>
            <a:rPr lang="en-US" sz="1600" dirty="0" smtClean="0">
              <a:effectLst>
                <a:outerShdw blurRad="38100" dist="38100" dir="2700000" algn="tl">
                  <a:srgbClr val="000000">
                    <a:alpha val="43137"/>
                  </a:srgbClr>
                </a:outerShdw>
              </a:effectLst>
              <a:latin typeface="+mn-lt"/>
            </a:rPr>
            <a:t>Behavioral Medicine Center</a:t>
          </a:r>
        </a:p>
        <a:p>
          <a:pPr algn="ctr">
            <a:spcBef>
              <a:spcPts val="1200"/>
            </a:spcBef>
            <a:spcAft>
              <a:spcPct val="35000"/>
            </a:spcAft>
          </a:pPr>
          <a:r>
            <a:rPr lang="en-US" sz="1600" u="sng" dirty="0" smtClean="0">
              <a:effectLst>
                <a:outerShdw blurRad="38100" dist="38100" dir="2700000" algn="tl">
                  <a:srgbClr val="000000">
                    <a:alpha val="43137"/>
                  </a:srgbClr>
                </a:outerShdw>
              </a:effectLst>
              <a:latin typeface="+mn-lt"/>
            </a:rPr>
            <a:t>89 Behavioral</a:t>
          </a:r>
        </a:p>
        <a:p>
          <a:pPr algn="ctr">
            <a:spcBef>
              <a:spcPct val="0"/>
            </a:spcBef>
            <a:spcAft>
              <a:spcPct val="35000"/>
            </a:spcAft>
          </a:pPr>
          <a:r>
            <a:rPr lang="en-US" sz="1600" dirty="0" smtClean="0">
              <a:effectLst>
                <a:outerShdw blurRad="38100" dist="38100" dir="2700000" algn="tl">
                  <a:srgbClr val="000000">
                    <a:alpha val="43137"/>
                  </a:srgbClr>
                </a:outerShdw>
              </a:effectLst>
              <a:latin typeface="+mn-lt"/>
            </a:rPr>
            <a:t>89 Beds</a:t>
          </a:r>
        </a:p>
        <a:p>
          <a:pPr algn="ctr">
            <a:spcBef>
              <a:spcPct val="0"/>
            </a:spcBef>
            <a:spcAft>
              <a:spcPct val="35000"/>
            </a:spcAft>
          </a:pPr>
          <a:endParaRPr lang="en-US" sz="1600" dirty="0">
            <a:effectLst>
              <a:outerShdw blurRad="38100" dist="38100" dir="2700000" algn="tl">
                <a:srgbClr val="000000">
                  <a:alpha val="43137"/>
                </a:srgbClr>
              </a:outerShdw>
            </a:effectLst>
            <a:latin typeface="+mn-lt"/>
          </a:endParaRPr>
        </a:p>
      </dgm:t>
    </dgm:pt>
    <dgm:pt modelId="{51CE1848-AB2A-4E28-8CF5-8442E546E0C5}" type="parTrans" cxnId="{B9B85342-AC50-4E97-8E9E-2FD870B1E881}">
      <dgm:prSet/>
      <dgm:spPr/>
      <dgm:t>
        <a:bodyPr/>
        <a:lstStyle/>
        <a:p>
          <a:endParaRPr lang="en-US">
            <a:effectLst>
              <a:outerShdw blurRad="38100" dist="38100" dir="2700000" algn="tl">
                <a:srgbClr val="000000">
                  <a:alpha val="43137"/>
                </a:srgbClr>
              </a:outerShdw>
            </a:effectLst>
          </a:endParaRPr>
        </a:p>
      </dgm:t>
    </dgm:pt>
    <dgm:pt modelId="{90C1E242-23BD-452C-B222-DCFA2D4DAE3B}" type="sibTrans" cxnId="{B9B85342-AC50-4E97-8E9E-2FD870B1E881}">
      <dgm:prSet/>
      <dgm:spPr/>
      <dgm:t>
        <a:bodyPr/>
        <a:lstStyle/>
        <a:p>
          <a:endParaRPr lang="en-US">
            <a:effectLst>
              <a:outerShdw blurRad="38100" dist="38100" dir="2700000" algn="tl">
                <a:srgbClr val="000000">
                  <a:alpha val="43137"/>
                </a:srgbClr>
              </a:outerShdw>
            </a:effectLst>
          </a:endParaRPr>
        </a:p>
      </dgm:t>
    </dgm:pt>
    <dgm:pt modelId="{C20F2834-7A4B-463C-ABDE-12FFE93933A3}">
      <dgm:prSet phldrT="[Text]" custT="1"/>
      <dgm:spPr>
        <a:solidFill>
          <a:schemeClr val="bg2">
            <a:lumMod val="50000"/>
          </a:schemeClr>
        </a:solidFill>
      </dgm:spPr>
      <dgm:t>
        <a:bodyPr lIns="73152" tIns="274320" rIns="73152"/>
        <a:lstStyle/>
        <a:p>
          <a:pPr algn="ctr">
            <a:spcAft>
              <a:spcPts val="1200"/>
            </a:spcAft>
          </a:pPr>
          <a:r>
            <a:rPr lang="en-US" sz="1600" dirty="0" smtClean="0">
              <a:effectLst>
                <a:outerShdw blurRad="38100" dist="38100" dir="2700000" algn="tl">
                  <a:srgbClr val="000000">
                    <a:alpha val="43137"/>
                  </a:srgbClr>
                </a:outerShdw>
              </a:effectLst>
              <a:latin typeface="+mn-lt"/>
            </a:rPr>
            <a:t>Heart &amp; Surgical Hospital</a:t>
          </a:r>
        </a:p>
        <a:p>
          <a:pPr algn="ctr">
            <a:spcAft>
              <a:spcPct val="35000"/>
            </a:spcAft>
          </a:pPr>
          <a:r>
            <a:rPr lang="en-US" sz="1600" dirty="0" smtClean="0">
              <a:effectLst>
                <a:outerShdw blurRad="38100" dist="38100" dir="2700000" algn="tl">
                  <a:srgbClr val="000000">
                    <a:alpha val="43137"/>
                  </a:srgbClr>
                </a:outerShdw>
              </a:effectLst>
              <a:latin typeface="+mn-lt"/>
            </a:rPr>
            <a:t>4 ICU</a:t>
          </a:r>
        </a:p>
        <a:p>
          <a:pPr algn="ctr">
            <a:spcAft>
              <a:spcPct val="35000"/>
            </a:spcAft>
          </a:pPr>
          <a:r>
            <a:rPr lang="en-US" sz="1600" u="sng" dirty="0" smtClean="0">
              <a:effectLst>
                <a:outerShdw blurRad="38100" dist="38100" dir="2700000" algn="tl">
                  <a:srgbClr val="000000">
                    <a:alpha val="43137"/>
                  </a:srgbClr>
                </a:outerShdw>
              </a:effectLst>
              <a:latin typeface="+mn-lt"/>
            </a:rPr>
            <a:t>24  Acute</a:t>
          </a:r>
        </a:p>
        <a:p>
          <a:pPr algn="ctr">
            <a:spcAft>
              <a:spcPct val="35000"/>
            </a:spcAft>
          </a:pPr>
          <a:r>
            <a:rPr lang="en-US" sz="1600" dirty="0" smtClean="0">
              <a:effectLst>
                <a:outerShdw blurRad="38100" dist="38100" dir="2700000" algn="tl">
                  <a:srgbClr val="000000">
                    <a:alpha val="43137"/>
                  </a:srgbClr>
                </a:outerShdw>
              </a:effectLst>
              <a:latin typeface="+mn-lt"/>
            </a:rPr>
            <a:t>28 Beds </a:t>
          </a:r>
          <a:endParaRPr lang="en-US" sz="1600" dirty="0">
            <a:effectLst>
              <a:outerShdw blurRad="38100" dist="38100" dir="2700000" algn="tl">
                <a:srgbClr val="000000">
                  <a:alpha val="43137"/>
                </a:srgbClr>
              </a:outerShdw>
            </a:effectLst>
            <a:latin typeface="+mn-lt"/>
          </a:endParaRPr>
        </a:p>
      </dgm:t>
    </dgm:pt>
    <dgm:pt modelId="{BCFE97E8-F389-4CB9-AF67-54F99688D24C}" type="parTrans" cxnId="{4C839C11-576D-4F8B-A506-F28B1DFFF881}">
      <dgm:prSet/>
      <dgm:spPr/>
      <dgm:t>
        <a:bodyPr/>
        <a:lstStyle/>
        <a:p>
          <a:endParaRPr lang="en-US">
            <a:effectLst>
              <a:outerShdw blurRad="38100" dist="38100" dir="2700000" algn="tl">
                <a:srgbClr val="000000">
                  <a:alpha val="43137"/>
                </a:srgbClr>
              </a:outerShdw>
            </a:effectLst>
          </a:endParaRPr>
        </a:p>
      </dgm:t>
    </dgm:pt>
    <dgm:pt modelId="{CAE5F0D1-5C6A-4BF8-ACC0-DB67084C99C7}" type="sibTrans" cxnId="{4C839C11-576D-4F8B-A506-F28B1DFFF881}">
      <dgm:prSet/>
      <dgm:spPr/>
      <dgm:t>
        <a:bodyPr/>
        <a:lstStyle/>
        <a:p>
          <a:endParaRPr lang="en-US">
            <a:effectLst>
              <a:outerShdw blurRad="38100" dist="38100" dir="2700000" algn="tl">
                <a:srgbClr val="000000">
                  <a:alpha val="43137"/>
                </a:srgbClr>
              </a:outerShdw>
            </a:effectLst>
          </a:endParaRPr>
        </a:p>
      </dgm:t>
    </dgm:pt>
    <dgm:pt modelId="{003B913D-959D-4036-A72F-AF5823F86518}">
      <dgm:prSet phldrT="[Text]" custT="1"/>
      <dgm:spPr>
        <a:solidFill>
          <a:schemeClr val="bg2">
            <a:lumMod val="75000"/>
          </a:schemeClr>
        </a:solidFill>
      </dgm:spPr>
      <dgm:t>
        <a:bodyPr lIns="73152" tIns="274320" rIns="73152"/>
        <a:lstStyle/>
        <a:p>
          <a:pPr algn="ctr"/>
          <a:r>
            <a:rPr lang="en-US" sz="1600" dirty="0" smtClean="0">
              <a:effectLst>
                <a:outerShdw blurRad="38100" dist="38100" dir="2700000" algn="tl">
                  <a:srgbClr val="000000">
                    <a:alpha val="43137"/>
                  </a:srgbClr>
                </a:outerShdw>
              </a:effectLst>
              <a:latin typeface="+mn-lt"/>
            </a:rPr>
            <a:t>Murrieta</a:t>
          </a:r>
        </a:p>
        <a:p>
          <a:pPr algn="ctr"/>
          <a:endParaRPr lang="en-US" sz="1600" dirty="0" smtClean="0">
            <a:effectLst>
              <a:outerShdw blurRad="38100" dist="38100" dir="2700000" algn="tl">
                <a:srgbClr val="000000">
                  <a:alpha val="43137"/>
                </a:srgbClr>
              </a:outerShdw>
            </a:effectLst>
            <a:latin typeface="+mn-lt"/>
          </a:endParaRPr>
        </a:p>
        <a:p>
          <a:pPr algn="ctr"/>
          <a:r>
            <a:rPr lang="en-US" sz="1600" dirty="0" smtClean="0">
              <a:effectLst>
                <a:outerShdw blurRad="38100" dist="38100" dir="2700000" algn="tl">
                  <a:srgbClr val="000000">
                    <a:alpha val="43137"/>
                  </a:srgbClr>
                </a:outerShdw>
              </a:effectLst>
              <a:latin typeface="+mn-lt"/>
            </a:rPr>
            <a:t>12 ICU</a:t>
          </a:r>
        </a:p>
        <a:p>
          <a:pPr algn="ctr"/>
          <a:r>
            <a:rPr lang="en-US" sz="1600" u="sng" dirty="0" smtClean="0">
              <a:effectLst>
                <a:outerShdw blurRad="38100" dist="38100" dir="2700000" algn="tl">
                  <a:srgbClr val="000000">
                    <a:alpha val="43137"/>
                  </a:srgbClr>
                </a:outerShdw>
              </a:effectLst>
              <a:latin typeface="+mn-lt"/>
            </a:rPr>
            <a:t>94 Acute</a:t>
          </a:r>
        </a:p>
        <a:p>
          <a:pPr algn="ctr"/>
          <a:r>
            <a:rPr lang="en-US" sz="1600" dirty="0" smtClean="0">
              <a:effectLst>
                <a:outerShdw blurRad="38100" dist="38100" dir="2700000" algn="tl">
                  <a:srgbClr val="000000">
                    <a:alpha val="43137"/>
                  </a:srgbClr>
                </a:outerShdw>
              </a:effectLst>
              <a:latin typeface="+mn-lt"/>
            </a:rPr>
            <a:t>106 Beds</a:t>
          </a:r>
          <a:endParaRPr lang="en-US" sz="1600" dirty="0">
            <a:effectLst>
              <a:outerShdw blurRad="38100" dist="38100" dir="2700000" algn="tl">
                <a:srgbClr val="000000">
                  <a:alpha val="43137"/>
                </a:srgbClr>
              </a:outerShdw>
            </a:effectLst>
            <a:latin typeface="+mn-lt"/>
          </a:endParaRPr>
        </a:p>
      </dgm:t>
    </dgm:pt>
    <dgm:pt modelId="{95CD41D1-6A82-4090-AA79-3EA00D2F283C}" type="parTrans" cxnId="{D2B1E15E-1821-464A-B1AD-5F9F25302FE3}">
      <dgm:prSet/>
      <dgm:spPr/>
      <dgm:t>
        <a:bodyPr/>
        <a:lstStyle/>
        <a:p>
          <a:endParaRPr lang="en-US">
            <a:effectLst>
              <a:outerShdw blurRad="38100" dist="38100" dir="2700000" algn="tl">
                <a:srgbClr val="000000">
                  <a:alpha val="43137"/>
                </a:srgbClr>
              </a:outerShdw>
            </a:effectLst>
          </a:endParaRPr>
        </a:p>
      </dgm:t>
    </dgm:pt>
    <dgm:pt modelId="{B34BA5E4-4D77-43B7-9702-8482779DBD43}" type="sibTrans" cxnId="{D2B1E15E-1821-464A-B1AD-5F9F25302FE3}">
      <dgm:prSet/>
      <dgm:spPr/>
      <dgm:t>
        <a:bodyPr/>
        <a:lstStyle/>
        <a:p>
          <a:endParaRPr lang="en-US">
            <a:effectLst>
              <a:outerShdw blurRad="38100" dist="38100" dir="2700000" algn="tl">
                <a:srgbClr val="000000">
                  <a:alpha val="43137"/>
                </a:srgbClr>
              </a:outerShdw>
            </a:effectLst>
          </a:endParaRPr>
        </a:p>
      </dgm:t>
    </dgm:pt>
    <dgm:pt modelId="{9E4DC8AD-1AC7-4E53-B32C-25202AFDB195}" type="pres">
      <dgm:prSet presAssocID="{AA690160-D328-4B69-A035-90D3C82FA0A6}" presName="Name0" presStyleCnt="0">
        <dgm:presLayoutVars>
          <dgm:dir/>
          <dgm:resizeHandles val="exact"/>
        </dgm:presLayoutVars>
      </dgm:prSet>
      <dgm:spPr/>
    </dgm:pt>
    <dgm:pt modelId="{ACBF4AF3-FAB8-444C-81AB-52C89640E279}" type="pres">
      <dgm:prSet presAssocID="{AA690160-D328-4B69-A035-90D3C82FA0A6}" presName="bkgdShp" presStyleLbl="alignAccFollowNode1" presStyleIdx="0" presStyleCnt="1" custScaleX="93651" custScaleY="106718" custLinFactNeighborX="-806"/>
      <dgm:spPr>
        <a:prstGeom prst="rect">
          <a:avLst/>
        </a:prstGeom>
      </dgm:spPr>
    </dgm:pt>
    <dgm:pt modelId="{78248EF9-FFBB-4EB0-94C4-16A1D0A1A170}" type="pres">
      <dgm:prSet presAssocID="{AA690160-D328-4B69-A035-90D3C82FA0A6}" presName="linComp" presStyleCnt="0"/>
      <dgm:spPr/>
    </dgm:pt>
    <dgm:pt modelId="{CC8831C0-DF59-484B-83B2-A708366B3EB6}" type="pres">
      <dgm:prSet presAssocID="{476E4177-EF8D-419E-AB8A-93E66CC82482}" presName="compNode" presStyleCnt="0"/>
      <dgm:spPr/>
    </dgm:pt>
    <dgm:pt modelId="{2572025E-E8B8-4F94-94D0-DC22D7F762FB}" type="pres">
      <dgm:prSet presAssocID="{476E4177-EF8D-419E-AB8A-93E66CC82482}" presName="node" presStyleLbl="node1" presStyleIdx="0" presStyleCnt="6" custScaleX="2000000" custScaleY="111416" custLinFactX="-100000" custLinFactNeighborX="-164054" custLinFactNeighborY="-1375">
        <dgm:presLayoutVars>
          <dgm:bulletEnabled val="1"/>
        </dgm:presLayoutVars>
      </dgm:prSet>
      <dgm:spPr/>
      <dgm:t>
        <a:bodyPr/>
        <a:lstStyle/>
        <a:p>
          <a:endParaRPr lang="en-US"/>
        </a:p>
      </dgm:t>
    </dgm:pt>
    <dgm:pt modelId="{2E2B4276-DB06-4C66-80FF-919CDE10A5FE}" type="pres">
      <dgm:prSet presAssocID="{476E4177-EF8D-419E-AB8A-93E66CC82482}" presName="invisiNode" presStyleLbl="node1" presStyleIdx="0" presStyleCnt="6"/>
      <dgm:spPr/>
    </dgm:pt>
    <dgm:pt modelId="{C43EB61A-2E04-409F-8F87-79F190ED3CE0}" type="pres">
      <dgm:prSet presAssocID="{476E4177-EF8D-419E-AB8A-93E66CC82482}" presName="imagNode" presStyleLbl="fgImgPlace1" presStyleIdx="0" presStyleCnt="6" custScaleX="2000000" custLinFactX="-100000" custLinFactNeighborX="-164054"/>
      <dgm:spPr>
        <a:blipFill rotWithShape="0">
          <a:blip xmlns:r="http://schemas.openxmlformats.org/officeDocument/2006/relationships" r:embed="rId1"/>
          <a:stretch>
            <a:fillRect/>
          </a:stretch>
        </a:blipFill>
      </dgm:spPr>
    </dgm:pt>
    <dgm:pt modelId="{3DB5F289-A8C3-40D5-8393-8636D9BFFD29}" type="pres">
      <dgm:prSet presAssocID="{A91F7A1B-DD1E-4B26-839C-2A5EF0A403AD}" presName="sibTrans" presStyleLbl="sibTrans2D1" presStyleIdx="0" presStyleCnt="0"/>
      <dgm:spPr/>
      <dgm:t>
        <a:bodyPr/>
        <a:lstStyle/>
        <a:p>
          <a:endParaRPr lang="en-US"/>
        </a:p>
      </dgm:t>
    </dgm:pt>
    <dgm:pt modelId="{0C509E44-86D3-42D8-94FF-9B9788BAB857}" type="pres">
      <dgm:prSet presAssocID="{5DD0A7D4-5781-4819-AF33-C5CE25A2D297}" presName="compNode" presStyleCnt="0"/>
      <dgm:spPr/>
    </dgm:pt>
    <dgm:pt modelId="{E4B0666F-2CF1-4C21-A251-46E6EBFF7C1D}" type="pres">
      <dgm:prSet presAssocID="{5DD0A7D4-5781-4819-AF33-C5CE25A2D297}" presName="node" presStyleLbl="node1" presStyleIdx="1" presStyleCnt="6" custScaleX="2000000" custScaleY="111416" custLinFactX="-100000" custLinFactNeighborX="-134507" custLinFactNeighborY="-1375">
        <dgm:presLayoutVars>
          <dgm:bulletEnabled val="1"/>
        </dgm:presLayoutVars>
      </dgm:prSet>
      <dgm:spPr/>
      <dgm:t>
        <a:bodyPr/>
        <a:lstStyle/>
        <a:p>
          <a:endParaRPr lang="en-US"/>
        </a:p>
      </dgm:t>
    </dgm:pt>
    <dgm:pt modelId="{BBFA0B92-8C45-4EAA-A200-A78384D846A7}" type="pres">
      <dgm:prSet presAssocID="{5DD0A7D4-5781-4819-AF33-C5CE25A2D297}" presName="invisiNode" presStyleLbl="node1" presStyleIdx="1" presStyleCnt="6"/>
      <dgm:spPr/>
    </dgm:pt>
    <dgm:pt modelId="{BF646D7A-C7D0-4489-A68F-61F32B7DB0C6}" type="pres">
      <dgm:prSet presAssocID="{5DD0A7D4-5781-4819-AF33-C5CE25A2D297}" presName="imagNode" presStyleLbl="fgImgPlace1" presStyleIdx="1" presStyleCnt="6" custScaleX="2000000" custLinFactX="-100000" custLinFactNeighborX="-134507"/>
      <dgm:spPr>
        <a:blipFill rotWithShape="0">
          <a:blip xmlns:r="http://schemas.openxmlformats.org/officeDocument/2006/relationships" r:embed="rId2"/>
          <a:stretch>
            <a:fillRect/>
          </a:stretch>
        </a:blipFill>
      </dgm:spPr>
    </dgm:pt>
    <dgm:pt modelId="{CAAEED2F-AC44-4514-84C2-160FDC42F579}" type="pres">
      <dgm:prSet presAssocID="{FD53903F-8A86-4D24-917A-36748269F973}" presName="sibTrans" presStyleLbl="sibTrans2D1" presStyleIdx="0" presStyleCnt="0"/>
      <dgm:spPr/>
      <dgm:t>
        <a:bodyPr/>
        <a:lstStyle/>
        <a:p>
          <a:endParaRPr lang="en-US"/>
        </a:p>
      </dgm:t>
    </dgm:pt>
    <dgm:pt modelId="{3617A269-0CD9-4948-9932-FA1AD12DE27E}" type="pres">
      <dgm:prSet presAssocID="{77AF15ED-F058-4A0B-B979-9880C6062DF0}" presName="compNode" presStyleCnt="0"/>
      <dgm:spPr/>
    </dgm:pt>
    <dgm:pt modelId="{5284ED54-4761-44DA-8086-D5FD397A1C95}" type="pres">
      <dgm:prSet presAssocID="{77AF15ED-F058-4A0B-B979-9880C6062DF0}" presName="node" presStyleLbl="node1" presStyleIdx="2" presStyleCnt="6" custScaleX="2000000" custScaleY="111416" custLinFactX="-71576" custLinFactNeighborX="-100000" custLinFactNeighborY="-1375">
        <dgm:presLayoutVars>
          <dgm:bulletEnabled val="1"/>
        </dgm:presLayoutVars>
      </dgm:prSet>
      <dgm:spPr/>
      <dgm:t>
        <a:bodyPr/>
        <a:lstStyle/>
        <a:p>
          <a:endParaRPr lang="en-US"/>
        </a:p>
      </dgm:t>
    </dgm:pt>
    <dgm:pt modelId="{9666B65F-B8AB-44AD-8F33-AF566667E781}" type="pres">
      <dgm:prSet presAssocID="{77AF15ED-F058-4A0B-B979-9880C6062DF0}" presName="invisiNode" presStyleLbl="node1" presStyleIdx="2" presStyleCnt="6"/>
      <dgm:spPr/>
    </dgm:pt>
    <dgm:pt modelId="{41BC1ABA-1F87-4B1E-94EC-41724CD12655}" type="pres">
      <dgm:prSet presAssocID="{77AF15ED-F058-4A0B-B979-9880C6062DF0}" presName="imagNode" presStyleLbl="fgImgPlace1" presStyleIdx="2" presStyleCnt="6" custScaleX="2000000" custLinFactX="-71576" custLinFactNeighborX="-100000"/>
      <dgm:spPr>
        <a:blipFill rotWithShape="0">
          <a:blip xmlns:r="http://schemas.openxmlformats.org/officeDocument/2006/relationships" r:embed="rId3"/>
          <a:stretch>
            <a:fillRect/>
          </a:stretch>
        </a:blipFill>
      </dgm:spPr>
    </dgm:pt>
    <dgm:pt modelId="{A9D6457D-CBBF-4A28-8C38-C3F75EA43CF1}" type="pres">
      <dgm:prSet presAssocID="{E3B236AA-E864-46E4-BC91-F2D73633FEA4}" presName="sibTrans" presStyleLbl="sibTrans2D1" presStyleIdx="0" presStyleCnt="0"/>
      <dgm:spPr/>
      <dgm:t>
        <a:bodyPr/>
        <a:lstStyle/>
        <a:p>
          <a:endParaRPr lang="en-US"/>
        </a:p>
      </dgm:t>
    </dgm:pt>
    <dgm:pt modelId="{CDFA4098-C274-4C84-9513-F0698696D98A}" type="pres">
      <dgm:prSet presAssocID="{5DF8D196-4D3D-4940-9F32-682169997D7A}" presName="compNode" presStyleCnt="0"/>
      <dgm:spPr/>
    </dgm:pt>
    <dgm:pt modelId="{87B5BDBA-3C7A-41F1-8C33-F13937A84B36}" type="pres">
      <dgm:prSet presAssocID="{5DF8D196-4D3D-4940-9F32-682169997D7A}" presName="node" presStyleLbl="node1" presStyleIdx="3" presStyleCnt="6" custScaleX="2000000" custScaleY="111416" custLinFactX="-8645" custLinFactNeighborX="-100000" custLinFactNeighborY="-1375">
        <dgm:presLayoutVars>
          <dgm:bulletEnabled val="1"/>
        </dgm:presLayoutVars>
      </dgm:prSet>
      <dgm:spPr/>
      <dgm:t>
        <a:bodyPr/>
        <a:lstStyle/>
        <a:p>
          <a:endParaRPr lang="en-US"/>
        </a:p>
      </dgm:t>
    </dgm:pt>
    <dgm:pt modelId="{928528D1-DD5F-4687-9BFE-878C43D23D5D}" type="pres">
      <dgm:prSet presAssocID="{5DF8D196-4D3D-4940-9F32-682169997D7A}" presName="invisiNode" presStyleLbl="node1" presStyleIdx="3" presStyleCnt="6"/>
      <dgm:spPr/>
    </dgm:pt>
    <dgm:pt modelId="{D88C7409-AB93-4FE3-A61D-F51EE8A4B008}" type="pres">
      <dgm:prSet presAssocID="{5DF8D196-4D3D-4940-9F32-682169997D7A}" presName="imagNode" presStyleLbl="fgImgPlace1" presStyleIdx="3" presStyleCnt="6" custScaleX="2000000" custLinFactX="-8645" custLinFactNeighborX="-100000"/>
      <dgm:spPr>
        <a:blipFill rotWithShape="0">
          <a:blip xmlns:r="http://schemas.openxmlformats.org/officeDocument/2006/relationships" r:embed="rId4"/>
          <a:stretch>
            <a:fillRect/>
          </a:stretch>
        </a:blipFill>
      </dgm:spPr>
      <dgm:t>
        <a:bodyPr/>
        <a:lstStyle/>
        <a:p>
          <a:endParaRPr lang="en-US"/>
        </a:p>
      </dgm:t>
    </dgm:pt>
    <dgm:pt modelId="{CA6E58D0-F06D-4082-9183-0F2955E6C631}" type="pres">
      <dgm:prSet presAssocID="{90C1E242-23BD-452C-B222-DCFA2D4DAE3B}" presName="sibTrans" presStyleLbl="sibTrans2D1" presStyleIdx="0" presStyleCnt="0"/>
      <dgm:spPr/>
      <dgm:t>
        <a:bodyPr/>
        <a:lstStyle/>
        <a:p>
          <a:endParaRPr lang="en-US"/>
        </a:p>
      </dgm:t>
    </dgm:pt>
    <dgm:pt modelId="{8AC8F713-1879-4B70-BB31-C5C195E24471}" type="pres">
      <dgm:prSet presAssocID="{C20F2834-7A4B-463C-ABDE-12FFE93933A3}" presName="compNode" presStyleCnt="0"/>
      <dgm:spPr/>
    </dgm:pt>
    <dgm:pt modelId="{9B706799-997B-4F74-B652-58B58A51EA58}" type="pres">
      <dgm:prSet presAssocID="{C20F2834-7A4B-463C-ABDE-12FFE93933A3}" presName="node" presStyleLbl="node1" presStyleIdx="4" presStyleCnt="6" custScaleX="2000000" custScaleY="111416" custLinFactNeighborX="-45714" custLinFactNeighborY="-1375">
        <dgm:presLayoutVars>
          <dgm:bulletEnabled val="1"/>
        </dgm:presLayoutVars>
      </dgm:prSet>
      <dgm:spPr/>
      <dgm:t>
        <a:bodyPr/>
        <a:lstStyle/>
        <a:p>
          <a:endParaRPr lang="en-US"/>
        </a:p>
      </dgm:t>
    </dgm:pt>
    <dgm:pt modelId="{AF8C36F4-A127-4733-8CAC-70994BB842F2}" type="pres">
      <dgm:prSet presAssocID="{C20F2834-7A4B-463C-ABDE-12FFE93933A3}" presName="invisiNode" presStyleLbl="node1" presStyleIdx="4" presStyleCnt="6"/>
      <dgm:spPr/>
    </dgm:pt>
    <dgm:pt modelId="{B68F94D2-D73D-420A-802B-DFDC9BE4ED4C}" type="pres">
      <dgm:prSet presAssocID="{C20F2834-7A4B-463C-ABDE-12FFE93933A3}" presName="imagNode" presStyleLbl="fgImgPlace1" presStyleIdx="4" presStyleCnt="6" custScaleX="2000000" custLinFactNeighborX="-45714"/>
      <dgm:spPr>
        <a:blipFill rotWithShape="0">
          <a:blip xmlns:r="http://schemas.openxmlformats.org/officeDocument/2006/relationships" r:embed="rId5"/>
          <a:stretch>
            <a:fillRect/>
          </a:stretch>
        </a:blipFill>
      </dgm:spPr>
      <dgm:t>
        <a:bodyPr/>
        <a:lstStyle/>
        <a:p>
          <a:endParaRPr lang="en-US"/>
        </a:p>
      </dgm:t>
    </dgm:pt>
    <dgm:pt modelId="{31D6231D-60C6-42AA-B702-368C916549AB}" type="pres">
      <dgm:prSet presAssocID="{CAE5F0D1-5C6A-4BF8-ACC0-DB67084C99C7}" presName="sibTrans" presStyleLbl="sibTrans2D1" presStyleIdx="0" presStyleCnt="0"/>
      <dgm:spPr/>
      <dgm:t>
        <a:bodyPr/>
        <a:lstStyle/>
        <a:p>
          <a:endParaRPr lang="en-US"/>
        </a:p>
      </dgm:t>
    </dgm:pt>
    <dgm:pt modelId="{EF4D111E-4B86-4259-91A8-4439D06AE8E7}" type="pres">
      <dgm:prSet presAssocID="{003B913D-959D-4036-A72F-AF5823F86518}" presName="compNode" presStyleCnt="0"/>
      <dgm:spPr/>
    </dgm:pt>
    <dgm:pt modelId="{E46CAF8A-A872-4C19-9762-B7C42603498C}" type="pres">
      <dgm:prSet presAssocID="{003B913D-959D-4036-A72F-AF5823F86518}" presName="node" presStyleLbl="node1" presStyleIdx="5" presStyleCnt="6" custScaleX="2000000" custScaleY="111416" custLinFactNeighborX="17216" custLinFactNeighborY="-1375">
        <dgm:presLayoutVars>
          <dgm:bulletEnabled val="1"/>
        </dgm:presLayoutVars>
      </dgm:prSet>
      <dgm:spPr/>
      <dgm:t>
        <a:bodyPr/>
        <a:lstStyle/>
        <a:p>
          <a:endParaRPr lang="en-US"/>
        </a:p>
      </dgm:t>
    </dgm:pt>
    <dgm:pt modelId="{BB3255B6-71ED-40CA-B9AA-9F86D1A1895C}" type="pres">
      <dgm:prSet presAssocID="{003B913D-959D-4036-A72F-AF5823F86518}" presName="invisiNode" presStyleLbl="node1" presStyleIdx="5" presStyleCnt="6"/>
      <dgm:spPr/>
    </dgm:pt>
    <dgm:pt modelId="{B27F24F5-98AE-43FA-847A-5303418A384C}" type="pres">
      <dgm:prSet presAssocID="{003B913D-959D-4036-A72F-AF5823F86518}" presName="imagNode" presStyleLbl="fgImgPlace1" presStyleIdx="5" presStyleCnt="6" custScaleX="2000000" custLinFactNeighborX="17216"/>
      <dgm:spPr>
        <a:blipFill rotWithShape="0">
          <a:blip xmlns:r="http://schemas.openxmlformats.org/officeDocument/2006/relationships" r:embed="rId6"/>
          <a:stretch>
            <a:fillRect/>
          </a:stretch>
        </a:blipFill>
      </dgm:spPr>
    </dgm:pt>
  </dgm:ptLst>
  <dgm:cxnLst>
    <dgm:cxn modelId="{600512B0-5CB1-A741-9E19-F67C16A2EF30}" type="presOf" srcId="{90C1E242-23BD-452C-B222-DCFA2D4DAE3B}" destId="{CA6E58D0-F06D-4082-9183-0F2955E6C631}" srcOrd="0" destOrd="0" presId="urn:microsoft.com/office/officeart/2005/8/layout/pList2#1"/>
    <dgm:cxn modelId="{B9B85342-AC50-4E97-8E9E-2FD870B1E881}" srcId="{AA690160-D328-4B69-A035-90D3C82FA0A6}" destId="{5DF8D196-4D3D-4940-9F32-682169997D7A}" srcOrd="3" destOrd="0" parTransId="{51CE1848-AB2A-4E28-8CF5-8442E546E0C5}" sibTransId="{90C1E242-23BD-452C-B222-DCFA2D4DAE3B}"/>
    <dgm:cxn modelId="{E04BEAA3-B99A-394C-92B7-636DF8AB6FF7}" type="presOf" srcId="{5DF8D196-4D3D-4940-9F32-682169997D7A}" destId="{87B5BDBA-3C7A-41F1-8C33-F13937A84B36}" srcOrd="0" destOrd="0" presId="urn:microsoft.com/office/officeart/2005/8/layout/pList2#1"/>
    <dgm:cxn modelId="{1E671764-0889-FA44-8424-F67D0ED6D6EB}" type="presOf" srcId="{AA690160-D328-4B69-A035-90D3C82FA0A6}" destId="{9E4DC8AD-1AC7-4E53-B32C-25202AFDB195}" srcOrd="0" destOrd="0" presId="urn:microsoft.com/office/officeart/2005/8/layout/pList2#1"/>
    <dgm:cxn modelId="{ECC65952-8678-3F4E-8A6F-082CB8BDB8C8}" type="presOf" srcId="{476E4177-EF8D-419E-AB8A-93E66CC82482}" destId="{2572025E-E8B8-4F94-94D0-DC22D7F762FB}" srcOrd="0" destOrd="0" presId="urn:microsoft.com/office/officeart/2005/8/layout/pList2#1"/>
    <dgm:cxn modelId="{3CB53642-B193-524A-9BAD-AA1C730FEB61}" type="presOf" srcId="{C20F2834-7A4B-463C-ABDE-12FFE93933A3}" destId="{9B706799-997B-4F74-B652-58B58A51EA58}" srcOrd="0" destOrd="0" presId="urn:microsoft.com/office/officeart/2005/8/layout/pList2#1"/>
    <dgm:cxn modelId="{4C839C11-576D-4F8B-A506-F28B1DFFF881}" srcId="{AA690160-D328-4B69-A035-90D3C82FA0A6}" destId="{C20F2834-7A4B-463C-ABDE-12FFE93933A3}" srcOrd="4" destOrd="0" parTransId="{BCFE97E8-F389-4CB9-AF67-54F99688D24C}" sibTransId="{CAE5F0D1-5C6A-4BF8-ACC0-DB67084C99C7}"/>
    <dgm:cxn modelId="{7417CC53-98FE-43F4-BF56-8508FB7DA803}" srcId="{AA690160-D328-4B69-A035-90D3C82FA0A6}" destId="{5DD0A7D4-5781-4819-AF33-C5CE25A2D297}" srcOrd="1" destOrd="0" parTransId="{05B7C26E-C389-4346-849B-05526EF2C457}" sibTransId="{FD53903F-8A86-4D24-917A-36748269F973}"/>
    <dgm:cxn modelId="{B305DDE2-079B-D44E-990E-E20E0C9AFFE2}" type="presOf" srcId="{FD53903F-8A86-4D24-917A-36748269F973}" destId="{CAAEED2F-AC44-4514-84C2-160FDC42F579}" srcOrd="0" destOrd="0" presId="urn:microsoft.com/office/officeart/2005/8/layout/pList2#1"/>
    <dgm:cxn modelId="{0281877A-F945-9C40-94B2-04A9189CE467}" type="presOf" srcId="{003B913D-959D-4036-A72F-AF5823F86518}" destId="{E46CAF8A-A872-4C19-9762-B7C42603498C}" srcOrd="0" destOrd="0" presId="urn:microsoft.com/office/officeart/2005/8/layout/pList2#1"/>
    <dgm:cxn modelId="{71255863-8053-1244-8A22-51EA42DD6550}" type="presOf" srcId="{A91F7A1B-DD1E-4B26-839C-2A5EF0A403AD}" destId="{3DB5F289-A8C3-40D5-8393-8636D9BFFD29}" srcOrd="0" destOrd="0" presId="urn:microsoft.com/office/officeart/2005/8/layout/pList2#1"/>
    <dgm:cxn modelId="{D2B1E15E-1821-464A-B1AD-5F9F25302FE3}" srcId="{AA690160-D328-4B69-A035-90D3C82FA0A6}" destId="{003B913D-959D-4036-A72F-AF5823F86518}" srcOrd="5" destOrd="0" parTransId="{95CD41D1-6A82-4090-AA79-3EA00D2F283C}" sibTransId="{B34BA5E4-4D77-43B7-9702-8482779DBD43}"/>
    <dgm:cxn modelId="{72529BE6-4CF2-254C-9401-0043EE73C3B0}" type="presOf" srcId="{77AF15ED-F058-4A0B-B979-9880C6062DF0}" destId="{5284ED54-4761-44DA-8086-D5FD397A1C95}" srcOrd="0" destOrd="0" presId="urn:microsoft.com/office/officeart/2005/8/layout/pList2#1"/>
    <dgm:cxn modelId="{C788B03E-315E-0E4C-B04A-EBCE19105646}" type="presOf" srcId="{5DD0A7D4-5781-4819-AF33-C5CE25A2D297}" destId="{E4B0666F-2CF1-4C21-A251-46E6EBFF7C1D}" srcOrd="0" destOrd="0" presId="urn:microsoft.com/office/officeart/2005/8/layout/pList2#1"/>
    <dgm:cxn modelId="{04DCEFFC-9BA7-7145-BEA8-64102CB362F5}" type="presOf" srcId="{E3B236AA-E864-46E4-BC91-F2D73633FEA4}" destId="{A9D6457D-CBBF-4A28-8C38-C3F75EA43CF1}" srcOrd="0" destOrd="0" presId="urn:microsoft.com/office/officeart/2005/8/layout/pList2#1"/>
    <dgm:cxn modelId="{9A40B199-C1E6-4AA6-9486-07915ED7CAE7}" srcId="{AA690160-D328-4B69-A035-90D3C82FA0A6}" destId="{476E4177-EF8D-419E-AB8A-93E66CC82482}" srcOrd="0" destOrd="0" parTransId="{50A25A56-CEA1-40EB-822C-18475EA4B47A}" sibTransId="{A91F7A1B-DD1E-4B26-839C-2A5EF0A403AD}"/>
    <dgm:cxn modelId="{64A0F7CC-ABFA-7543-B41A-A4BAE574A14C}" type="presOf" srcId="{CAE5F0D1-5C6A-4BF8-ACC0-DB67084C99C7}" destId="{31D6231D-60C6-42AA-B702-368C916549AB}" srcOrd="0" destOrd="0" presId="urn:microsoft.com/office/officeart/2005/8/layout/pList2#1"/>
    <dgm:cxn modelId="{CD3B69F4-72CF-49E2-8926-8FD63E771977}" srcId="{AA690160-D328-4B69-A035-90D3C82FA0A6}" destId="{77AF15ED-F058-4A0B-B979-9880C6062DF0}" srcOrd="2" destOrd="0" parTransId="{0DF2CDB2-0880-4047-8447-A17EAE7580E4}" sibTransId="{E3B236AA-E864-46E4-BC91-F2D73633FEA4}"/>
    <dgm:cxn modelId="{29F0676C-A641-5D42-BA83-95814CFBA772}" type="presParOf" srcId="{9E4DC8AD-1AC7-4E53-B32C-25202AFDB195}" destId="{ACBF4AF3-FAB8-444C-81AB-52C89640E279}" srcOrd="0" destOrd="0" presId="urn:microsoft.com/office/officeart/2005/8/layout/pList2#1"/>
    <dgm:cxn modelId="{3B56CB58-E736-A745-B830-D480CE235E91}" type="presParOf" srcId="{9E4DC8AD-1AC7-4E53-B32C-25202AFDB195}" destId="{78248EF9-FFBB-4EB0-94C4-16A1D0A1A170}" srcOrd="1" destOrd="0" presId="urn:microsoft.com/office/officeart/2005/8/layout/pList2#1"/>
    <dgm:cxn modelId="{EBF0BF57-6670-6F46-8ADD-C8F5A1CB8B67}" type="presParOf" srcId="{78248EF9-FFBB-4EB0-94C4-16A1D0A1A170}" destId="{CC8831C0-DF59-484B-83B2-A708366B3EB6}" srcOrd="0" destOrd="0" presId="urn:microsoft.com/office/officeart/2005/8/layout/pList2#1"/>
    <dgm:cxn modelId="{FBA9F413-D67D-164B-A8EB-97BB1BB4CEF4}" type="presParOf" srcId="{CC8831C0-DF59-484B-83B2-A708366B3EB6}" destId="{2572025E-E8B8-4F94-94D0-DC22D7F762FB}" srcOrd="0" destOrd="0" presId="urn:microsoft.com/office/officeart/2005/8/layout/pList2#1"/>
    <dgm:cxn modelId="{8A75D160-87BD-D549-B1DD-17E37423518A}" type="presParOf" srcId="{CC8831C0-DF59-484B-83B2-A708366B3EB6}" destId="{2E2B4276-DB06-4C66-80FF-919CDE10A5FE}" srcOrd="1" destOrd="0" presId="urn:microsoft.com/office/officeart/2005/8/layout/pList2#1"/>
    <dgm:cxn modelId="{52451D9A-0327-0A47-A836-6F91E3A42624}" type="presParOf" srcId="{CC8831C0-DF59-484B-83B2-A708366B3EB6}" destId="{C43EB61A-2E04-409F-8F87-79F190ED3CE0}" srcOrd="2" destOrd="0" presId="urn:microsoft.com/office/officeart/2005/8/layout/pList2#1"/>
    <dgm:cxn modelId="{66EED523-2315-9842-9CB8-C6A80C86FB87}" type="presParOf" srcId="{78248EF9-FFBB-4EB0-94C4-16A1D0A1A170}" destId="{3DB5F289-A8C3-40D5-8393-8636D9BFFD29}" srcOrd="1" destOrd="0" presId="urn:microsoft.com/office/officeart/2005/8/layout/pList2#1"/>
    <dgm:cxn modelId="{54894723-7032-224A-A1D7-53B9F377FF74}" type="presParOf" srcId="{78248EF9-FFBB-4EB0-94C4-16A1D0A1A170}" destId="{0C509E44-86D3-42D8-94FF-9B9788BAB857}" srcOrd="2" destOrd="0" presId="urn:microsoft.com/office/officeart/2005/8/layout/pList2#1"/>
    <dgm:cxn modelId="{17FBBC20-30C5-9647-B942-1DA400BC6E8F}" type="presParOf" srcId="{0C509E44-86D3-42D8-94FF-9B9788BAB857}" destId="{E4B0666F-2CF1-4C21-A251-46E6EBFF7C1D}" srcOrd="0" destOrd="0" presId="urn:microsoft.com/office/officeart/2005/8/layout/pList2#1"/>
    <dgm:cxn modelId="{3AA8073D-0725-364D-9B4E-021C764CDE0B}" type="presParOf" srcId="{0C509E44-86D3-42D8-94FF-9B9788BAB857}" destId="{BBFA0B92-8C45-4EAA-A200-A78384D846A7}" srcOrd="1" destOrd="0" presId="urn:microsoft.com/office/officeart/2005/8/layout/pList2#1"/>
    <dgm:cxn modelId="{B4065620-06A8-0545-9722-BE96CDCF1CDF}" type="presParOf" srcId="{0C509E44-86D3-42D8-94FF-9B9788BAB857}" destId="{BF646D7A-C7D0-4489-A68F-61F32B7DB0C6}" srcOrd="2" destOrd="0" presId="urn:microsoft.com/office/officeart/2005/8/layout/pList2#1"/>
    <dgm:cxn modelId="{34F61DD2-D503-5F48-83B2-22E3ED7DFECB}" type="presParOf" srcId="{78248EF9-FFBB-4EB0-94C4-16A1D0A1A170}" destId="{CAAEED2F-AC44-4514-84C2-160FDC42F579}" srcOrd="3" destOrd="0" presId="urn:microsoft.com/office/officeart/2005/8/layout/pList2#1"/>
    <dgm:cxn modelId="{063C3C3D-3107-9042-9886-DB78EB2178BB}" type="presParOf" srcId="{78248EF9-FFBB-4EB0-94C4-16A1D0A1A170}" destId="{3617A269-0CD9-4948-9932-FA1AD12DE27E}" srcOrd="4" destOrd="0" presId="urn:microsoft.com/office/officeart/2005/8/layout/pList2#1"/>
    <dgm:cxn modelId="{F0C415CA-1292-DF47-9214-CBF4BB09812F}" type="presParOf" srcId="{3617A269-0CD9-4948-9932-FA1AD12DE27E}" destId="{5284ED54-4761-44DA-8086-D5FD397A1C95}" srcOrd="0" destOrd="0" presId="urn:microsoft.com/office/officeart/2005/8/layout/pList2#1"/>
    <dgm:cxn modelId="{982C3312-753C-7643-BF4A-6A784DBF6E1F}" type="presParOf" srcId="{3617A269-0CD9-4948-9932-FA1AD12DE27E}" destId="{9666B65F-B8AB-44AD-8F33-AF566667E781}" srcOrd="1" destOrd="0" presId="urn:microsoft.com/office/officeart/2005/8/layout/pList2#1"/>
    <dgm:cxn modelId="{F72BE874-4A54-4646-8029-93C746EDB7AA}" type="presParOf" srcId="{3617A269-0CD9-4948-9932-FA1AD12DE27E}" destId="{41BC1ABA-1F87-4B1E-94EC-41724CD12655}" srcOrd="2" destOrd="0" presId="urn:microsoft.com/office/officeart/2005/8/layout/pList2#1"/>
    <dgm:cxn modelId="{B5EE1677-7960-0041-8C94-2AA8EF11D4D5}" type="presParOf" srcId="{78248EF9-FFBB-4EB0-94C4-16A1D0A1A170}" destId="{A9D6457D-CBBF-4A28-8C38-C3F75EA43CF1}" srcOrd="5" destOrd="0" presId="urn:microsoft.com/office/officeart/2005/8/layout/pList2#1"/>
    <dgm:cxn modelId="{F697F700-D3B7-D542-B37A-56A046B52622}" type="presParOf" srcId="{78248EF9-FFBB-4EB0-94C4-16A1D0A1A170}" destId="{CDFA4098-C274-4C84-9513-F0698696D98A}" srcOrd="6" destOrd="0" presId="urn:microsoft.com/office/officeart/2005/8/layout/pList2#1"/>
    <dgm:cxn modelId="{E3D557E7-5B8D-DB42-9A92-0FACFCA9C7E1}" type="presParOf" srcId="{CDFA4098-C274-4C84-9513-F0698696D98A}" destId="{87B5BDBA-3C7A-41F1-8C33-F13937A84B36}" srcOrd="0" destOrd="0" presId="urn:microsoft.com/office/officeart/2005/8/layout/pList2#1"/>
    <dgm:cxn modelId="{6BA21069-9D82-EF4B-9F95-79D172B964C6}" type="presParOf" srcId="{CDFA4098-C274-4C84-9513-F0698696D98A}" destId="{928528D1-DD5F-4687-9BFE-878C43D23D5D}" srcOrd="1" destOrd="0" presId="urn:microsoft.com/office/officeart/2005/8/layout/pList2#1"/>
    <dgm:cxn modelId="{49B46305-D887-314B-979D-4512D2A6F543}" type="presParOf" srcId="{CDFA4098-C274-4C84-9513-F0698696D98A}" destId="{D88C7409-AB93-4FE3-A61D-F51EE8A4B008}" srcOrd="2" destOrd="0" presId="urn:microsoft.com/office/officeart/2005/8/layout/pList2#1"/>
    <dgm:cxn modelId="{4E2482D8-B94D-6D49-B875-B72DF7F2454E}" type="presParOf" srcId="{78248EF9-FFBB-4EB0-94C4-16A1D0A1A170}" destId="{CA6E58D0-F06D-4082-9183-0F2955E6C631}" srcOrd="7" destOrd="0" presId="urn:microsoft.com/office/officeart/2005/8/layout/pList2#1"/>
    <dgm:cxn modelId="{4FCB3320-CA59-E444-884A-16CE14E69C97}" type="presParOf" srcId="{78248EF9-FFBB-4EB0-94C4-16A1D0A1A170}" destId="{8AC8F713-1879-4B70-BB31-C5C195E24471}" srcOrd="8" destOrd="0" presId="urn:microsoft.com/office/officeart/2005/8/layout/pList2#1"/>
    <dgm:cxn modelId="{224C3E1C-B2FE-A54C-BF6D-BE3E77BB9F80}" type="presParOf" srcId="{8AC8F713-1879-4B70-BB31-C5C195E24471}" destId="{9B706799-997B-4F74-B652-58B58A51EA58}" srcOrd="0" destOrd="0" presId="urn:microsoft.com/office/officeart/2005/8/layout/pList2#1"/>
    <dgm:cxn modelId="{A40E34FF-2E44-294B-885C-1BE688AB56BE}" type="presParOf" srcId="{8AC8F713-1879-4B70-BB31-C5C195E24471}" destId="{AF8C36F4-A127-4733-8CAC-70994BB842F2}" srcOrd="1" destOrd="0" presId="urn:microsoft.com/office/officeart/2005/8/layout/pList2#1"/>
    <dgm:cxn modelId="{1723B379-F9C7-8F40-83CE-5C1392233537}" type="presParOf" srcId="{8AC8F713-1879-4B70-BB31-C5C195E24471}" destId="{B68F94D2-D73D-420A-802B-DFDC9BE4ED4C}" srcOrd="2" destOrd="0" presId="urn:microsoft.com/office/officeart/2005/8/layout/pList2#1"/>
    <dgm:cxn modelId="{A904B36A-F830-7140-B152-7CF78186E6D3}" type="presParOf" srcId="{78248EF9-FFBB-4EB0-94C4-16A1D0A1A170}" destId="{31D6231D-60C6-42AA-B702-368C916549AB}" srcOrd="9" destOrd="0" presId="urn:microsoft.com/office/officeart/2005/8/layout/pList2#1"/>
    <dgm:cxn modelId="{875E6464-922D-7A4D-98DD-0E5D842392E4}" type="presParOf" srcId="{78248EF9-FFBB-4EB0-94C4-16A1D0A1A170}" destId="{EF4D111E-4B86-4259-91A8-4439D06AE8E7}" srcOrd="10" destOrd="0" presId="urn:microsoft.com/office/officeart/2005/8/layout/pList2#1"/>
    <dgm:cxn modelId="{9C9D10C3-3C60-CE4C-918B-BF1ED88F502B}" type="presParOf" srcId="{EF4D111E-4B86-4259-91A8-4439D06AE8E7}" destId="{E46CAF8A-A872-4C19-9762-B7C42603498C}" srcOrd="0" destOrd="0" presId="urn:microsoft.com/office/officeart/2005/8/layout/pList2#1"/>
    <dgm:cxn modelId="{5B039F79-3E90-DC48-AD4E-B4E29C69E15A}" type="presParOf" srcId="{EF4D111E-4B86-4259-91A8-4439D06AE8E7}" destId="{BB3255B6-71ED-40CA-B9AA-9F86D1A1895C}" srcOrd="1" destOrd="0" presId="urn:microsoft.com/office/officeart/2005/8/layout/pList2#1"/>
    <dgm:cxn modelId="{F131B684-A182-664C-843A-9F9E7E902945}" type="presParOf" srcId="{EF4D111E-4B86-4259-91A8-4439D06AE8E7}" destId="{B27F24F5-98AE-43FA-847A-5303418A384C}"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F4AF3-FAB8-444C-81AB-52C89640E279}">
      <dsp:nvSpPr>
        <dsp:cNvPr id="0" name=""/>
        <dsp:cNvSpPr/>
      </dsp:nvSpPr>
      <dsp:spPr>
        <a:xfrm>
          <a:off x="227404" y="-49527"/>
          <a:ext cx="8991619" cy="1573524"/>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3EB61A-2E04-409F-8F87-79F190ED3CE0}">
      <dsp:nvSpPr>
        <dsp:cNvPr id="0" name=""/>
        <dsp:cNvSpPr/>
      </dsp:nvSpPr>
      <dsp:spPr>
        <a:xfrm>
          <a:off x="102370" y="145163"/>
          <a:ext cx="1494097" cy="1081278"/>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72025E-E8B8-4F94-94D0-DC22D7F762FB}">
      <dsp:nvSpPr>
        <dsp:cNvPr id="0" name=""/>
        <dsp:cNvSpPr/>
      </dsp:nvSpPr>
      <dsp:spPr>
        <a:xfrm rot="10800000">
          <a:off x="102370" y="1295392"/>
          <a:ext cx="1494097" cy="2007861"/>
        </a:xfrm>
        <a:prstGeom prst="round2SameRect">
          <a:avLst>
            <a:gd name="adj1" fmla="val 10500"/>
            <a:gd name="adj2" fmla="val 0"/>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152" tIns="274320" rIns="73152" bIns="113792" numCol="1" spcCol="1270" anchor="t" anchorCtr="0">
          <a:noAutofit/>
        </a:bodyPr>
        <a:lstStyle/>
        <a:p>
          <a:pPr lvl="0" algn="ctr" defTabSz="711200">
            <a:lnSpc>
              <a:spcPct val="100000"/>
            </a:lnSpc>
            <a:spcBef>
              <a:spcPct val="0"/>
            </a:spcBef>
            <a:spcAft>
              <a:spcPts val="0"/>
            </a:spcAft>
          </a:pPr>
          <a:r>
            <a:rPr lang="en-US" sz="1600" kern="1200" dirty="0" smtClean="0">
              <a:effectLst>
                <a:outerShdw blurRad="38100" dist="38100" dir="2700000" algn="tl">
                  <a:srgbClr val="000000">
                    <a:alpha val="43137"/>
                  </a:srgbClr>
                </a:outerShdw>
              </a:effectLst>
              <a:latin typeface="+mn-lt"/>
              <a:ea typeface="ヒラギノ角ゴ Pro W3" pitchFamily="1" charset="-128"/>
            </a:rPr>
            <a:t>University</a:t>
          </a:r>
        </a:p>
        <a:p>
          <a:pPr lvl="0" algn="ctr" defTabSz="711200">
            <a:lnSpc>
              <a:spcPct val="100000"/>
            </a:lnSpc>
            <a:spcBef>
              <a:spcPct val="0"/>
            </a:spcBef>
            <a:spcAft>
              <a:spcPts val="0"/>
            </a:spcAft>
          </a:pPr>
          <a:r>
            <a:rPr lang="en-US" sz="1600" kern="1200" dirty="0" smtClean="0">
              <a:effectLst>
                <a:outerShdw blurRad="38100" dist="38100" dir="2700000" algn="tl">
                  <a:srgbClr val="000000">
                    <a:alpha val="43137"/>
                  </a:srgbClr>
                </a:outerShdw>
              </a:effectLst>
              <a:latin typeface="+mn-lt"/>
              <a:ea typeface="ヒラギノ角ゴ Pro W3" pitchFamily="1" charset="-128"/>
            </a:rPr>
            <a:t>Hospital</a:t>
          </a:r>
        </a:p>
        <a:p>
          <a:pPr lvl="0" algn="ctr" defTabSz="711200">
            <a:lnSpc>
              <a:spcPct val="100000"/>
            </a:lnSpc>
            <a:spcBef>
              <a:spcPct val="0"/>
            </a:spcBef>
            <a:spcAft>
              <a:spcPts val="0"/>
            </a:spcAft>
          </a:pPr>
          <a:endParaRPr lang="en-US" sz="1100" kern="1200" dirty="0" smtClean="0">
            <a:effectLst>
              <a:outerShdw blurRad="38100" dist="38100" dir="2700000" algn="tl">
                <a:srgbClr val="000000">
                  <a:alpha val="43137"/>
                </a:srgbClr>
              </a:outerShdw>
            </a:effectLst>
            <a:latin typeface="+mn-lt"/>
            <a:ea typeface="ヒラギノ角ゴ Pro W3" pitchFamily="1" charset="-128"/>
          </a:endParaRPr>
        </a:p>
        <a:p>
          <a:pPr lvl="0" algn="ctr" defTabSz="711200">
            <a:lnSpc>
              <a:spcPct val="90000"/>
            </a:lnSpc>
            <a:spcBef>
              <a:spcPct val="0"/>
            </a:spcBef>
            <a:spcAft>
              <a:spcPts val="600"/>
            </a:spcAft>
          </a:pPr>
          <a:r>
            <a:rPr lang="en-US" sz="1600" kern="1200" dirty="0" smtClean="0">
              <a:effectLst>
                <a:outerShdw blurRad="38100" dist="38100" dir="2700000" algn="tl">
                  <a:srgbClr val="000000">
                    <a:alpha val="43137"/>
                  </a:srgbClr>
                </a:outerShdw>
              </a:effectLst>
              <a:latin typeface="+mn-lt"/>
              <a:ea typeface="ヒラギノ角ゴ Pro W3" pitchFamily="1" charset="-128"/>
            </a:rPr>
            <a:t>90 ICU</a:t>
          </a:r>
        </a:p>
        <a:p>
          <a:pPr lvl="0" algn="ctr" defTabSz="711200">
            <a:lnSpc>
              <a:spcPct val="90000"/>
            </a:lnSpc>
            <a:spcBef>
              <a:spcPct val="0"/>
            </a:spcBef>
            <a:spcAft>
              <a:spcPts val="600"/>
            </a:spcAft>
          </a:pPr>
          <a:r>
            <a:rPr lang="en-US" sz="1600" u="sng" kern="1200" dirty="0" smtClean="0">
              <a:effectLst>
                <a:outerShdw blurRad="38100" dist="38100" dir="2700000" algn="tl">
                  <a:srgbClr val="000000">
                    <a:alpha val="43137"/>
                  </a:srgbClr>
                </a:outerShdw>
              </a:effectLst>
              <a:latin typeface="+mn-lt"/>
              <a:ea typeface="ヒラギノ角ゴ Pro W3" pitchFamily="1" charset="-128"/>
            </a:rPr>
            <a:t>281  Acute</a:t>
          </a:r>
        </a:p>
        <a:p>
          <a:pPr lvl="0" algn="ctr" defTabSz="711200">
            <a:lnSpc>
              <a:spcPct val="90000"/>
            </a:lnSpc>
            <a:spcBef>
              <a:spcPct val="0"/>
            </a:spcBef>
            <a:spcAft>
              <a:spcPts val="600"/>
            </a:spcAft>
          </a:pPr>
          <a:r>
            <a:rPr lang="en-US" sz="1600" u="none" kern="1200" dirty="0" smtClean="0">
              <a:effectLst>
                <a:outerShdw blurRad="38100" dist="38100" dir="2700000" algn="tl">
                  <a:srgbClr val="000000">
                    <a:alpha val="43137"/>
                  </a:srgbClr>
                </a:outerShdw>
              </a:effectLst>
              <a:latin typeface="+mn-lt"/>
            </a:rPr>
            <a:t>371 Beds</a:t>
          </a:r>
          <a:endParaRPr lang="en-US" sz="1600" u="none" kern="1200" dirty="0">
            <a:effectLst>
              <a:outerShdw blurRad="38100" dist="38100" dir="2700000" algn="tl">
                <a:srgbClr val="000000">
                  <a:alpha val="43137"/>
                </a:srgbClr>
              </a:outerShdw>
            </a:effectLst>
            <a:latin typeface="+mn-lt"/>
          </a:endParaRPr>
        </a:p>
      </dsp:txBody>
      <dsp:txXfrm rot="10800000">
        <a:off x="148319" y="1295392"/>
        <a:ext cx="1402199" cy="1961912"/>
      </dsp:txXfrm>
    </dsp:sp>
    <dsp:sp modelId="{BF646D7A-C7D0-4489-A68F-61F32B7DB0C6}">
      <dsp:nvSpPr>
        <dsp:cNvPr id="0" name=""/>
        <dsp:cNvSpPr/>
      </dsp:nvSpPr>
      <dsp:spPr>
        <a:xfrm>
          <a:off x="1626011" y="145163"/>
          <a:ext cx="1494097" cy="1081278"/>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B0666F-2CF1-4C21-A251-46E6EBFF7C1D}">
      <dsp:nvSpPr>
        <dsp:cNvPr id="0" name=""/>
        <dsp:cNvSpPr/>
      </dsp:nvSpPr>
      <dsp:spPr>
        <a:xfrm rot="10800000">
          <a:off x="1626011" y="1295392"/>
          <a:ext cx="1494097" cy="2007861"/>
        </a:xfrm>
        <a:prstGeom prst="round2SameRect">
          <a:avLst>
            <a:gd name="adj1" fmla="val 10500"/>
            <a:gd name="adj2" fmla="val 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152" tIns="274320" rIns="73152" bIns="113792" numCol="1" spcCol="1270" anchor="ctr" anchorCtr="0">
          <a:noAutofit/>
        </a:bodyPr>
        <a:lstStyle/>
        <a:p>
          <a:pPr lvl="0" algn="ctr" defTabSz="71120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latin typeface="+mn-lt"/>
            </a:rPr>
            <a:t>Children’s Hospital</a:t>
          </a:r>
        </a:p>
        <a:p>
          <a:pPr lvl="0" algn="ctr" defTabSz="71120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latin typeface="+mn-lt"/>
            </a:rPr>
            <a:t>84 NICU</a:t>
          </a:r>
        </a:p>
        <a:p>
          <a:pPr lvl="0" algn="ctr" defTabSz="71120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latin typeface="+mn-lt"/>
            </a:rPr>
            <a:t>99 ICU</a:t>
          </a:r>
        </a:p>
        <a:p>
          <a:pPr lvl="0" algn="ctr" defTabSz="711200">
            <a:lnSpc>
              <a:spcPct val="90000"/>
            </a:lnSpc>
            <a:spcBef>
              <a:spcPct val="0"/>
            </a:spcBef>
            <a:spcAft>
              <a:spcPct val="35000"/>
            </a:spcAft>
          </a:pPr>
          <a:r>
            <a:rPr lang="en-US" sz="1600" u="sng" kern="1200" dirty="0" smtClean="0">
              <a:effectLst>
                <a:outerShdw blurRad="38100" dist="38100" dir="2700000" algn="tl">
                  <a:srgbClr val="000000">
                    <a:alpha val="43137"/>
                  </a:srgbClr>
                </a:outerShdw>
              </a:effectLst>
              <a:latin typeface="+mn-lt"/>
            </a:rPr>
            <a:t>165  Acute</a:t>
          </a:r>
        </a:p>
        <a:p>
          <a:pPr lvl="0" algn="ctr" defTabSz="71120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latin typeface="+mn-lt"/>
            </a:rPr>
            <a:t>348 Beds </a:t>
          </a:r>
          <a:endParaRPr lang="en-US" sz="1600" kern="1200" dirty="0">
            <a:effectLst>
              <a:outerShdw blurRad="38100" dist="38100" dir="2700000" algn="tl">
                <a:srgbClr val="000000">
                  <a:alpha val="43137"/>
                </a:srgbClr>
              </a:outerShdw>
            </a:effectLst>
            <a:latin typeface="+mn-lt"/>
          </a:endParaRPr>
        </a:p>
      </dsp:txBody>
      <dsp:txXfrm rot="10800000">
        <a:off x="1671960" y="1295392"/>
        <a:ext cx="1402199" cy="1961912"/>
      </dsp:txXfrm>
    </dsp:sp>
    <dsp:sp modelId="{41BC1ABA-1F87-4B1E-94EC-41724CD12655}">
      <dsp:nvSpPr>
        <dsp:cNvPr id="0" name=""/>
        <dsp:cNvSpPr/>
      </dsp:nvSpPr>
      <dsp:spPr>
        <a:xfrm>
          <a:off x="3174591" y="145163"/>
          <a:ext cx="1494097" cy="1081278"/>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84ED54-4761-44DA-8086-D5FD397A1C95}">
      <dsp:nvSpPr>
        <dsp:cNvPr id="0" name=""/>
        <dsp:cNvSpPr/>
      </dsp:nvSpPr>
      <dsp:spPr>
        <a:xfrm rot="10800000">
          <a:off x="3174591" y="1295392"/>
          <a:ext cx="1494097" cy="2007861"/>
        </a:xfrm>
        <a:prstGeom prst="round2SameRect">
          <a:avLst>
            <a:gd name="adj1" fmla="val 10500"/>
            <a:gd name="adj2" fmla="val 0"/>
          </a:avLst>
        </a:prstGeom>
        <a:solidFill>
          <a:srgbClr val="4E39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152" tIns="274320" rIns="73152" bIns="113792" numCol="1" spcCol="1270" anchor="ctr" anchorCtr="0">
          <a:noAutofit/>
        </a:bodyPr>
        <a:lstStyle/>
        <a:p>
          <a:pPr lvl="0" algn="ctr" defTabSz="71120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latin typeface="+mn-lt"/>
            </a:rPr>
            <a:t>East Campus Hospital</a:t>
          </a:r>
        </a:p>
        <a:p>
          <a:pPr lvl="0" algn="ctr" defTabSz="711200">
            <a:lnSpc>
              <a:spcPct val="90000"/>
            </a:lnSpc>
            <a:spcBef>
              <a:spcPct val="0"/>
            </a:spcBef>
            <a:spcAft>
              <a:spcPts val="600"/>
            </a:spcAft>
          </a:pPr>
          <a:r>
            <a:rPr lang="en-US" sz="1600" kern="1200" dirty="0" smtClean="0">
              <a:effectLst>
                <a:outerShdw blurRad="38100" dist="38100" dir="2700000" algn="tl">
                  <a:srgbClr val="000000">
                    <a:alpha val="43137"/>
                  </a:srgbClr>
                </a:outerShdw>
              </a:effectLst>
              <a:latin typeface="+mn-lt"/>
            </a:rPr>
            <a:t>8 ICU</a:t>
          </a:r>
        </a:p>
        <a:p>
          <a:pPr lvl="0" algn="ctr" defTabSz="711200">
            <a:lnSpc>
              <a:spcPct val="90000"/>
            </a:lnSpc>
            <a:spcBef>
              <a:spcPct val="0"/>
            </a:spcBef>
            <a:spcAft>
              <a:spcPts val="600"/>
            </a:spcAft>
          </a:pPr>
          <a:r>
            <a:rPr lang="en-US" sz="1600" kern="1200" dirty="0" smtClean="0">
              <a:effectLst>
                <a:outerShdw blurRad="38100" dist="38100" dir="2700000" algn="tl">
                  <a:srgbClr val="000000">
                    <a:alpha val="43137"/>
                  </a:srgbClr>
                </a:outerShdw>
              </a:effectLst>
              <a:latin typeface="+mn-lt"/>
            </a:rPr>
            <a:t>65  Acute</a:t>
          </a:r>
        </a:p>
        <a:p>
          <a:pPr lvl="0" algn="ctr" defTabSz="711200">
            <a:lnSpc>
              <a:spcPct val="90000"/>
            </a:lnSpc>
            <a:spcBef>
              <a:spcPct val="0"/>
            </a:spcBef>
            <a:spcAft>
              <a:spcPts val="600"/>
            </a:spcAft>
          </a:pPr>
          <a:r>
            <a:rPr lang="en-US" sz="1600" u="sng" kern="1200" dirty="0" smtClean="0">
              <a:effectLst>
                <a:outerShdw blurRad="38100" dist="38100" dir="2700000" algn="tl">
                  <a:srgbClr val="000000">
                    <a:alpha val="43137"/>
                  </a:srgbClr>
                </a:outerShdw>
              </a:effectLst>
              <a:latin typeface="+mn-lt"/>
            </a:rPr>
            <a:t>61 Rehab</a:t>
          </a:r>
        </a:p>
        <a:p>
          <a:pPr lvl="0" algn="ctr" defTabSz="711200">
            <a:lnSpc>
              <a:spcPct val="90000"/>
            </a:lnSpc>
            <a:spcBef>
              <a:spcPct val="0"/>
            </a:spcBef>
            <a:spcAft>
              <a:spcPts val="600"/>
            </a:spcAft>
          </a:pPr>
          <a:r>
            <a:rPr lang="en-US" sz="1600" kern="1200" dirty="0" smtClean="0">
              <a:effectLst>
                <a:outerShdw blurRad="38100" dist="38100" dir="2700000" algn="tl">
                  <a:srgbClr val="000000">
                    <a:alpha val="43137"/>
                  </a:srgbClr>
                </a:outerShdw>
              </a:effectLst>
              <a:latin typeface="+mn-lt"/>
            </a:rPr>
            <a:t>134 Beds </a:t>
          </a:r>
          <a:endParaRPr lang="en-US" sz="1600" kern="1200" dirty="0">
            <a:effectLst>
              <a:outerShdw blurRad="38100" dist="38100" dir="2700000" algn="tl">
                <a:srgbClr val="000000">
                  <a:alpha val="43137"/>
                </a:srgbClr>
              </a:outerShdw>
            </a:effectLst>
            <a:latin typeface="+mn-lt"/>
          </a:endParaRPr>
        </a:p>
      </dsp:txBody>
      <dsp:txXfrm rot="10800000">
        <a:off x="3220540" y="1295392"/>
        <a:ext cx="1402199" cy="1961912"/>
      </dsp:txXfrm>
    </dsp:sp>
    <dsp:sp modelId="{D88C7409-AB93-4FE3-A61D-F51EE8A4B008}">
      <dsp:nvSpPr>
        <dsp:cNvPr id="0" name=""/>
        <dsp:cNvSpPr/>
      </dsp:nvSpPr>
      <dsp:spPr>
        <a:xfrm>
          <a:off x="4723172" y="145163"/>
          <a:ext cx="1494097" cy="1081278"/>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B5BDBA-3C7A-41F1-8C33-F13937A84B36}">
      <dsp:nvSpPr>
        <dsp:cNvPr id="0" name=""/>
        <dsp:cNvSpPr/>
      </dsp:nvSpPr>
      <dsp:spPr>
        <a:xfrm rot="10800000">
          <a:off x="4723172" y="1295392"/>
          <a:ext cx="1494097" cy="2007861"/>
        </a:xfrm>
        <a:prstGeom prst="round2SameRect">
          <a:avLst>
            <a:gd name="adj1" fmla="val 10500"/>
            <a:gd name="adj2" fmla="val 0"/>
          </a:avLst>
        </a:prstGeom>
        <a:solidFill>
          <a:srgbClr val="3F31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152" tIns="274320" rIns="73152" bIns="113792" numCol="1" spcCol="1270" anchor="t" anchorCtr="0">
          <a:noAutofit/>
        </a:bodyPr>
        <a:lstStyle/>
        <a:p>
          <a:pPr lvl="0" algn="ctr" defTabSz="711200">
            <a:lnSpc>
              <a:spcPct val="90000"/>
            </a:lnSpc>
            <a:spcBef>
              <a:spcPct val="0"/>
            </a:spcBef>
            <a:spcAft>
              <a:spcPts val="1200"/>
            </a:spcAft>
          </a:pPr>
          <a:r>
            <a:rPr lang="en-US" sz="1600" kern="1200" dirty="0" smtClean="0">
              <a:effectLst>
                <a:outerShdw blurRad="38100" dist="38100" dir="2700000" algn="tl">
                  <a:srgbClr val="000000">
                    <a:alpha val="43137"/>
                  </a:srgbClr>
                </a:outerShdw>
              </a:effectLst>
              <a:latin typeface="+mn-lt"/>
            </a:rPr>
            <a:t>Behavioral Medicine Center</a:t>
          </a:r>
        </a:p>
        <a:p>
          <a:pPr lvl="0" algn="ctr" defTabSz="711200">
            <a:lnSpc>
              <a:spcPct val="90000"/>
            </a:lnSpc>
            <a:spcBef>
              <a:spcPct val="0"/>
            </a:spcBef>
            <a:spcAft>
              <a:spcPct val="35000"/>
            </a:spcAft>
          </a:pPr>
          <a:r>
            <a:rPr lang="en-US" sz="1600" u="sng" kern="1200" dirty="0" smtClean="0">
              <a:effectLst>
                <a:outerShdw blurRad="38100" dist="38100" dir="2700000" algn="tl">
                  <a:srgbClr val="000000">
                    <a:alpha val="43137"/>
                  </a:srgbClr>
                </a:outerShdw>
              </a:effectLst>
              <a:latin typeface="+mn-lt"/>
            </a:rPr>
            <a:t>89 Behavioral</a:t>
          </a:r>
        </a:p>
        <a:p>
          <a:pPr lvl="0" algn="ctr" defTabSz="71120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latin typeface="+mn-lt"/>
            </a:rPr>
            <a:t>89 Beds</a:t>
          </a:r>
        </a:p>
        <a:p>
          <a:pPr lvl="0" algn="ctr" defTabSz="711200">
            <a:lnSpc>
              <a:spcPct val="90000"/>
            </a:lnSpc>
            <a:spcBef>
              <a:spcPct val="0"/>
            </a:spcBef>
            <a:spcAft>
              <a:spcPct val="35000"/>
            </a:spcAft>
          </a:pPr>
          <a:endParaRPr lang="en-US" sz="1600" kern="1200" dirty="0">
            <a:effectLst>
              <a:outerShdw blurRad="38100" dist="38100" dir="2700000" algn="tl">
                <a:srgbClr val="000000">
                  <a:alpha val="43137"/>
                </a:srgbClr>
              </a:outerShdw>
            </a:effectLst>
            <a:latin typeface="+mn-lt"/>
          </a:endParaRPr>
        </a:p>
      </dsp:txBody>
      <dsp:txXfrm rot="10800000">
        <a:off x="4769121" y="1295392"/>
        <a:ext cx="1402199" cy="1961912"/>
      </dsp:txXfrm>
    </dsp:sp>
    <dsp:sp modelId="{B68F94D2-D73D-420A-802B-DFDC9BE4ED4C}">
      <dsp:nvSpPr>
        <dsp:cNvPr id="0" name=""/>
        <dsp:cNvSpPr/>
      </dsp:nvSpPr>
      <dsp:spPr>
        <a:xfrm>
          <a:off x="6271752" y="145163"/>
          <a:ext cx="1494097" cy="1081278"/>
        </a:xfrm>
        <a:prstGeom prst="roundRect">
          <a:avLst>
            <a:gd name="adj" fmla="val 10000"/>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706799-997B-4F74-B652-58B58A51EA58}">
      <dsp:nvSpPr>
        <dsp:cNvPr id="0" name=""/>
        <dsp:cNvSpPr/>
      </dsp:nvSpPr>
      <dsp:spPr>
        <a:xfrm rot="10800000">
          <a:off x="6271752" y="1295392"/>
          <a:ext cx="1494097" cy="2007861"/>
        </a:xfrm>
        <a:prstGeom prst="round2SameRect">
          <a:avLst>
            <a:gd name="adj1" fmla="val 10500"/>
            <a:gd name="adj2" fmla="val 0"/>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152" tIns="274320" rIns="73152" bIns="113792" numCol="1" spcCol="1270" anchor="t" anchorCtr="0">
          <a:noAutofit/>
        </a:bodyPr>
        <a:lstStyle/>
        <a:p>
          <a:pPr lvl="0" algn="ctr" defTabSz="711200">
            <a:lnSpc>
              <a:spcPct val="90000"/>
            </a:lnSpc>
            <a:spcBef>
              <a:spcPct val="0"/>
            </a:spcBef>
            <a:spcAft>
              <a:spcPts val="1200"/>
            </a:spcAft>
          </a:pPr>
          <a:r>
            <a:rPr lang="en-US" sz="1600" kern="1200" dirty="0" smtClean="0">
              <a:effectLst>
                <a:outerShdw blurRad="38100" dist="38100" dir="2700000" algn="tl">
                  <a:srgbClr val="000000">
                    <a:alpha val="43137"/>
                  </a:srgbClr>
                </a:outerShdw>
              </a:effectLst>
              <a:latin typeface="+mn-lt"/>
            </a:rPr>
            <a:t>Heart &amp; Surgical Hospital</a:t>
          </a:r>
        </a:p>
        <a:p>
          <a:pPr lvl="0" algn="ctr" defTabSz="71120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latin typeface="+mn-lt"/>
            </a:rPr>
            <a:t>4 ICU</a:t>
          </a:r>
        </a:p>
        <a:p>
          <a:pPr lvl="0" algn="ctr" defTabSz="711200">
            <a:lnSpc>
              <a:spcPct val="90000"/>
            </a:lnSpc>
            <a:spcBef>
              <a:spcPct val="0"/>
            </a:spcBef>
            <a:spcAft>
              <a:spcPct val="35000"/>
            </a:spcAft>
          </a:pPr>
          <a:r>
            <a:rPr lang="en-US" sz="1600" u="sng" kern="1200" dirty="0" smtClean="0">
              <a:effectLst>
                <a:outerShdw blurRad="38100" dist="38100" dir="2700000" algn="tl">
                  <a:srgbClr val="000000">
                    <a:alpha val="43137"/>
                  </a:srgbClr>
                </a:outerShdw>
              </a:effectLst>
              <a:latin typeface="+mn-lt"/>
            </a:rPr>
            <a:t>24  Acute</a:t>
          </a:r>
        </a:p>
        <a:p>
          <a:pPr lvl="0" algn="ctr" defTabSz="71120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latin typeface="+mn-lt"/>
            </a:rPr>
            <a:t>28 Beds </a:t>
          </a:r>
          <a:endParaRPr lang="en-US" sz="1600" kern="1200" dirty="0">
            <a:effectLst>
              <a:outerShdw blurRad="38100" dist="38100" dir="2700000" algn="tl">
                <a:srgbClr val="000000">
                  <a:alpha val="43137"/>
                </a:srgbClr>
              </a:outerShdw>
            </a:effectLst>
            <a:latin typeface="+mn-lt"/>
          </a:endParaRPr>
        </a:p>
      </dsp:txBody>
      <dsp:txXfrm rot="10800000">
        <a:off x="6317701" y="1295392"/>
        <a:ext cx="1402199" cy="1961912"/>
      </dsp:txXfrm>
    </dsp:sp>
    <dsp:sp modelId="{B27F24F5-98AE-43FA-847A-5303418A384C}">
      <dsp:nvSpPr>
        <dsp:cNvPr id="0" name=""/>
        <dsp:cNvSpPr/>
      </dsp:nvSpPr>
      <dsp:spPr>
        <a:xfrm>
          <a:off x="7820332" y="145163"/>
          <a:ext cx="1494097" cy="1081278"/>
        </a:xfrm>
        <a:prstGeom prst="roundRect">
          <a:avLst>
            <a:gd name="adj" fmla="val 10000"/>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6CAF8A-A872-4C19-9762-B7C42603498C}">
      <dsp:nvSpPr>
        <dsp:cNvPr id="0" name=""/>
        <dsp:cNvSpPr/>
      </dsp:nvSpPr>
      <dsp:spPr>
        <a:xfrm rot="10800000">
          <a:off x="7820332" y="1295392"/>
          <a:ext cx="1494097" cy="2007861"/>
        </a:xfrm>
        <a:prstGeom prst="round2SameRect">
          <a:avLst>
            <a:gd name="adj1" fmla="val 10500"/>
            <a:gd name="adj2" fmla="val 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152" tIns="274320" rIns="73152" bIns="113792" numCol="1" spcCol="1270" anchor="t" anchorCtr="0">
          <a:noAutofit/>
        </a:bodyPr>
        <a:lstStyle/>
        <a:p>
          <a:pPr lvl="0" algn="ctr" defTabSz="71120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latin typeface="+mn-lt"/>
            </a:rPr>
            <a:t>Murrieta</a:t>
          </a:r>
        </a:p>
        <a:p>
          <a:pPr lvl="0" algn="ctr" defTabSz="711200">
            <a:lnSpc>
              <a:spcPct val="90000"/>
            </a:lnSpc>
            <a:spcBef>
              <a:spcPct val="0"/>
            </a:spcBef>
            <a:spcAft>
              <a:spcPct val="35000"/>
            </a:spcAft>
          </a:pPr>
          <a:endParaRPr lang="en-US" sz="1600" kern="1200" dirty="0" smtClean="0">
            <a:effectLst>
              <a:outerShdw blurRad="38100" dist="38100" dir="2700000" algn="tl">
                <a:srgbClr val="000000">
                  <a:alpha val="43137"/>
                </a:srgbClr>
              </a:outerShdw>
            </a:effectLst>
            <a:latin typeface="+mn-lt"/>
          </a:endParaRPr>
        </a:p>
        <a:p>
          <a:pPr lvl="0" algn="ctr" defTabSz="71120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latin typeface="+mn-lt"/>
            </a:rPr>
            <a:t>12 ICU</a:t>
          </a:r>
        </a:p>
        <a:p>
          <a:pPr lvl="0" algn="ctr" defTabSz="711200">
            <a:lnSpc>
              <a:spcPct val="90000"/>
            </a:lnSpc>
            <a:spcBef>
              <a:spcPct val="0"/>
            </a:spcBef>
            <a:spcAft>
              <a:spcPct val="35000"/>
            </a:spcAft>
          </a:pPr>
          <a:r>
            <a:rPr lang="en-US" sz="1600" u="sng" kern="1200" dirty="0" smtClean="0">
              <a:effectLst>
                <a:outerShdw blurRad="38100" dist="38100" dir="2700000" algn="tl">
                  <a:srgbClr val="000000">
                    <a:alpha val="43137"/>
                  </a:srgbClr>
                </a:outerShdw>
              </a:effectLst>
              <a:latin typeface="+mn-lt"/>
            </a:rPr>
            <a:t>94 Acute</a:t>
          </a:r>
        </a:p>
        <a:p>
          <a:pPr lvl="0" algn="ctr" defTabSz="71120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latin typeface="+mn-lt"/>
            </a:rPr>
            <a:t>106 Beds</a:t>
          </a:r>
          <a:endParaRPr lang="en-US" sz="1600" kern="1200" dirty="0">
            <a:effectLst>
              <a:outerShdw blurRad="38100" dist="38100" dir="2700000" algn="tl">
                <a:srgbClr val="000000">
                  <a:alpha val="43137"/>
                </a:srgbClr>
              </a:outerShdw>
            </a:effectLst>
            <a:latin typeface="+mn-lt"/>
          </a:endParaRPr>
        </a:p>
      </dsp:txBody>
      <dsp:txXfrm rot="10800000">
        <a:off x="7866281" y="1295392"/>
        <a:ext cx="1402199" cy="1961912"/>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FA8C03D-2BBA-41D4-B2FE-6F2D5C2E6606}" type="datetimeFigureOut">
              <a:rPr lang="en-US" smtClean="0"/>
              <a:pPr/>
              <a:t>9/29/2014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4259C36-ABEB-4203-9373-54BF918E5C76}" type="slidenum">
              <a:rPr lang="en-US" smtClean="0"/>
              <a:pPr/>
              <a:t>‹#›</a:t>
            </a:fld>
            <a:endParaRPr lang="en-US"/>
          </a:p>
        </p:txBody>
      </p:sp>
    </p:spTree>
    <p:extLst>
      <p:ext uri="{BB962C8B-B14F-4D97-AF65-F5344CB8AC3E}">
        <p14:creationId xmlns:p14="http://schemas.microsoft.com/office/powerpoint/2010/main" val="1898910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8490E39-D6D4-4548-AB84-1E1B8F47BC97}" type="datetimeFigureOut">
              <a:rPr lang="en-US" smtClean="0"/>
              <a:pPr/>
              <a:t>9/29/2014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A98CA50-9872-4BB4-B1AD-22CA393750CE}" type="slidenum">
              <a:rPr lang="en-US" smtClean="0"/>
              <a:pPr/>
              <a:t>‹#›</a:t>
            </a:fld>
            <a:endParaRPr lang="en-US"/>
          </a:p>
        </p:txBody>
      </p:sp>
    </p:spTree>
    <p:extLst>
      <p:ext uri="{BB962C8B-B14F-4D97-AF65-F5344CB8AC3E}">
        <p14:creationId xmlns:p14="http://schemas.microsoft.com/office/powerpoint/2010/main" val="1401417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98CA50-9872-4BB4-B1AD-22CA393750CE}" type="slidenum">
              <a:rPr lang="en-US" smtClean="0"/>
              <a:pPr/>
              <a:t>1</a:t>
            </a:fld>
            <a:endParaRPr lang="en-US"/>
          </a:p>
        </p:txBody>
      </p:sp>
    </p:spTree>
    <p:extLst>
      <p:ext uri="{BB962C8B-B14F-4D97-AF65-F5344CB8AC3E}">
        <p14:creationId xmlns:p14="http://schemas.microsoft.com/office/powerpoint/2010/main" val="1579634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Failure is NOT an Option:</a:t>
            </a:r>
          </a:p>
          <a:p>
            <a:endParaRPr lang="en-US" baseline="0" dirty="0" smtClean="0"/>
          </a:p>
          <a:p>
            <a:r>
              <a:rPr lang="en-US" baseline="0" dirty="0" smtClean="0"/>
              <a:t>     - We had to Take Back Control of Our O.R. </a:t>
            </a:r>
          </a:p>
          <a:p>
            <a:endParaRPr lang="en-US" baseline="0" dirty="0" smtClean="0"/>
          </a:p>
          <a:p>
            <a:r>
              <a:rPr lang="en-US" baseline="0" dirty="0" smtClean="0"/>
              <a:t>     - We had to change our culture</a:t>
            </a:r>
          </a:p>
          <a:p>
            <a:endParaRPr lang="en-US" baseline="0" dirty="0" smtClean="0"/>
          </a:p>
          <a:p>
            <a:r>
              <a:rPr lang="en-US" baseline="0" dirty="0" smtClean="0"/>
              <a:t>     - We had to rethink how we operate / Re-engineer the procurement &amp; clinical processes</a:t>
            </a:r>
          </a:p>
        </p:txBody>
      </p:sp>
      <p:sp>
        <p:nvSpPr>
          <p:cNvPr id="4" name="Slide Number Placeholder 3"/>
          <p:cNvSpPr>
            <a:spLocks noGrp="1"/>
          </p:cNvSpPr>
          <p:nvPr>
            <p:ph type="sldNum" sz="quarter" idx="10"/>
          </p:nvPr>
        </p:nvSpPr>
        <p:spPr/>
        <p:txBody>
          <a:bodyPr/>
          <a:lstStyle/>
          <a:p>
            <a:fld id="{BA98CA50-9872-4BB4-B1AD-22CA393750CE}" type="slidenum">
              <a:rPr lang="en-US" smtClean="0"/>
              <a:pPr/>
              <a:t>10</a:t>
            </a:fld>
            <a:endParaRPr lang="en-US"/>
          </a:p>
        </p:txBody>
      </p:sp>
    </p:spTree>
    <p:extLst>
      <p:ext uri="{BB962C8B-B14F-4D97-AF65-F5344CB8AC3E}">
        <p14:creationId xmlns:p14="http://schemas.microsoft.com/office/powerpoint/2010/main" val="2816227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98CA50-9872-4BB4-B1AD-22CA393750CE}" type="slidenum">
              <a:rPr lang="en-US" smtClean="0"/>
              <a:pPr/>
              <a:t>11</a:t>
            </a:fld>
            <a:endParaRPr lang="en-US"/>
          </a:p>
        </p:txBody>
      </p:sp>
    </p:spTree>
    <p:extLst>
      <p:ext uri="{BB962C8B-B14F-4D97-AF65-F5344CB8AC3E}">
        <p14:creationId xmlns:p14="http://schemas.microsoft.com/office/powerpoint/2010/main" val="3434698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Inefficiencies</a:t>
            </a:r>
            <a:r>
              <a:rPr lang="en-US" b="1" baseline="0" dirty="0" smtClean="0"/>
              <a:t> &amp; Hidden Distribution Costs</a:t>
            </a:r>
          </a:p>
          <a:p>
            <a:endParaRPr lang="en-US" b="1" baseline="0" dirty="0" smtClean="0"/>
          </a:p>
          <a:p>
            <a:pPr lvl="1">
              <a:buFont typeface="Wingdings" charset="2"/>
              <a:buChar char="Ø"/>
            </a:pPr>
            <a:r>
              <a:rPr lang="en-US" b="0" baseline="0" dirty="0" smtClean="0"/>
              <a:t> Consignment</a:t>
            </a:r>
          </a:p>
          <a:p>
            <a:pPr lvl="2">
              <a:buFont typeface="Wingdings" charset="2"/>
              <a:buChar char="§"/>
            </a:pPr>
            <a:r>
              <a:rPr lang="en-US" b="0" baseline="0" dirty="0" smtClean="0"/>
              <a:t> “Nothing is Free” – Consigned Instruments, Implants and Sales Reps are all built into the cost of implants</a:t>
            </a:r>
          </a:p>
          <a:p>
            <a:pPr lvl="2">
              <a:buFont typeface="Wingdings" charset="2"/>
              <a:buChar char="§"/>
            </a:pPr>
            <a:endParaRPr lang="en-US" b="0" baseline="0" dirty="0" smtClean="0"/>
          </a:p>
          <a:p>
            <a:pPr lvl="1">
              <a:buFont typeface="Wingdings" charset="2"/>
              <a:buChar char="Ø"/>
            </a:pPr>
            <a:r>
              <a:rPr lang="en-US" b="0" baseline="0" dirty="0" smtClean="0"/>
              <a:t> Push Distribution Model</a:t>
            </a:r>
          </a:p>
          <a:p>
            <a:pPr lvl="2">
              <a:buFont typeface="Wingdings" charset="2"/>
              <a:buChar char="§"/>
            </a:pPr>
            <a:r>
              <a:rPr lang="en-US" b="0" baseline="0" dirty="0" smtClean="0"/>
              <a:t> Hundreds of Millions of Dollars of Implants and Instruments are pushed on Providers from the traditional Orthopedic Industry via thousands of sales reps</a:t>
            </a:r>
          </a:p>
          <a:p>
            <a:pPr lvl="2">
              <a:buFont typeface="Wingdings" charset="2"/>
              <a:buChar char="§"/>
            </a:pPr>
            <a:endParaRPr lang="en-US" b="0" baseline="0" dirty="0" smtClean="0"/>
          </a:p>
          <a:p>
            <a:pPr lvl="1">
              <a:buFont typeface="Wingdings" charset="2"/>
              <a:buChar char="Ø"/>
            </a:pPr>
            <a:r>
              <a:rPr lang="en-US" b="0" baseline="0" dirty="0" smtClean="0"/>
              <a:t> Many participants in the supply chain adding cost, but not value</a:t>
            </a:r>
            <a:endParaRPr lang="en-US" b="0" dirty="0"/>
          </a:p>
        </p:txBody>
      </p:sp>
      <p:sp>
        <p:nvSpPr>
          <p:cNvPr id="4" name="Slide Number Placeholder 3"/>
          <p:cNvSpPr>
            <a:spLocks noGrp="1"/>
          </p:cNvSpPr>
          <p:nvPr>
            <p:ph type="sldNum" sz="quarter" idx="10"/>
          </p:nvPr>
        </p:nvSpPr>
        <p:spPr/>
        <p:txBody>
          <a:bodyPr/>
          <a:lstStyle/>
          <a:p>
            <a:fld id="{BA98CA50-9872-4BB4-B1AD-22CA393750C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smtClean="0"/>
              <a:t>The</a:t>
            </a:r>
            <a:r>
              <a:rPr lang="en-US" b="1" baseline="0" dirty="0" smtClean="0"/>
              <a:t> Traditional Orthopedic Supply Chain Model contains many cost adding layers.</a:t>
            </a:r>
          </a:p>
          <a:p>
            <a:pPr defTabSz="465887">
              <a:defRPr/>
            </a:pPr>
            <a:endParaRPr lang="en-US" b="1" baseline="0" dirty="0" smtClean="0"/>
          </a:p>
          <a:p>
            <a:pPr defTabSz="465887">
              <a:defRPr/>
            </a:pPr>
            <a:r>
              <a:rPr lang="en-US" b="1" baseline="0" dirty="0" smtClean="0"/>
              <a:t>We are addressing THE COST OF THE PROCESS</a:t>
            </a:r>
          </a:p>
          <a:p>
            <a:pPr defTabSz="465887">
              <a:defRPr/>
            </a:pPr>
            <a:endParaRPr lang="en-US" b="1" baseline="0" dirty="0" smtClean="0"/>
          </a:p>
          <a:p>
            <a:pPr defTabSz="465887">
              <a:defRPr/>
            </a:pPr>
            <a:r>
              <a:rPr lang="en-US" b="1" baseline="0" dirty="0" smtClean="0"/>
              <a:t>These numbers represent the Approximate Industry P&amp;L</a:t>
            </a:r>
          </a:p>
          <a:p>
            <a:pPr defTabSz="465887">
              <a:defRPr/>
            </a:pPr>
            <a:endParaRPr lang="en-US" b="1" baseline="0" dirty="0" smtClean="0"/>
          </a:p>
          <a:p>
            <a:pPr defTabSz="465887">
              <a:defRPr/>
            </a:pPr>
            <a:r>
              <a:rPr lang="en-US" b="1" baseline="0" dirty="0" smtClean="0"/>
              <a:t>	Contract Manufacturer</a:t>
            </a:r>
            <a:r>
              <a:rPr lang="en-US" b="0" baseline="0" dirty="0" smtClean="0"/>
              <a:t>:  Actually manufacturers the orthopedic implant from raw materials and sells it to the OEM (Recognizable Brand Ortho Company)</a:t>
            </a:r>
          </a:p>
          <a:p>
            <a:pPr defTabSz="465887">
              <a:defRPr/>
            </a:pPr>
            <a:endParaRPr lang="en-US" b="0" baseline="0" dirty="0" smtClean="0"/>
          </a:p>
          <a:p>
            <a:pPr defTabSz="465887">
              <a:defRPr/>
            </a:pPr>
            <a:r>
              <a:rPr lang="en-US" b="0" baseline="0" dirty="0" smtClean="0"/>
              <a:t>	</a:t>
            </a:r>
          </a:p>
          <a:p>
            <a:pPr defTabSz="465887">
              <a:defRPr/>
            </a:pPr>
            <a:r>
              <a:rPr lang="en-US" b="0" baseline="0" dirty="0" smtClean="0"/>
              <a:t>	</a:t>
            </a:r>
            <a:r>
              <a:rPr lang="en-US" b="1" baseline="0" dirty="0" smtClean="0"/>
              <a:t>Original Equipment Manufacturer (OEM)</a:t>
            </a:r>
            <a:r>
              <a:rPr lang="en-US" b="0" baseline="0" dirty="0" smtClean="0"/>
              <a:t>:  Despite the title, may not be the physical manufacturer; They hold patents and FDA 510K clearances; These are the recognizable brands; the marketing genius behind the promotion of Orthopedic products</a:t>
            </a:r>
          </a:p>
          <a:p>
            <a:pPr defTabSz="465887">
              <a:defRPr/>
            </a:pPr>
            <a:endParaRPr lang="en-US" b="0" baseline="0" dirty="0" smtClean="0"/>
          </a:p>
          <a:p>
            <a:pPr defTabSz="465887">
              <a:defRPr/>
            </a:pPr>
            <a:r>
              <a:rPr lang="en-US" b="0" baseline="0" dirty="0" smtClean="0"/>
              <a:t>	</a:t>
            </a:r>
            <a:r>
              <a:rPr lang="en-US" b="1" baseline="0" dirty="0" smtClean="0"/>
              <a:t>Group Purchasing Organization (GPO)</a:t>
            </a:r>
            <a:r>
              <a:rPr lang="en-US" b="0" baseline="0" dirty="0" smtClean="0"/>
              <a:t>: Bundles the purchasing volumes of multiple providers in the hopes to provide some reduction in cost</a:t>
            </a:r>
          </a:p>
          <a:p>
            <a:pPr defTabSz="465887">
              <a:defRPr/>
            </a:pPr>
            <a:endParaRPr lang="en-US" b="0" baseline="0" dirty="0" smtClean="0"/>
          </a:p>
          <a:p>
            <a:pPr defTabSz="465887">
              <a:defRPr/>
            </a:pPr>
            <a:r>
              <a:rPr lang="en-US" b="0" baseline="0" dirty="0" smtClean="0"/>
              <a:t>	</a:t>
            </a:r>
            <a:r>
              <a:rPr lang="en-US" b="1" baseline="0" dirty="0" smtClean="0"/>
              <a:t>Distributor or Agent: </a:t>
            </a:r>
            <a:r>
              <a:rPr lang="en-US" b="0" baseline="0" dirty="0" smtClean="0"/>
              <a:t> The entity between the OEM Orthopedic Company and the Provider; Typically oversees a region; Goal is to sell as much as possible for as much as possible</a:t>
            </a:r>
          </a:p>
          <a:p>
            <a:pPr defTabSz="465887">
              <a:defRPr/>
            </a:pPr>
            <a:endParaRPr lang="en-US" b="0" baseline="0" dirty="0" smtClean="0"/>
          </a:p>
          <a:p>
            <a:pPr defTabSz="465887">
              <a:defRPr/>
            </a:pPr>
            <a:r>
              <a:rPr lang="en-US" b="0" baseline="0" dirty="0" smtClean="0"/>
              <a:t>	</a:t>
            </a:r>
            <a:r>
              <a:rPr lang="en-US" b="1" baseline="0" dirty="0" smtClean="0"/>
              <a:t>Sales Rep</a:t>
            </a:r>
            <a:r>
              <a:rPr lang="en-US" b="0" baseline="0" dirty="0" smtClean="0"/>
              <a:t>:  Recognizable currier who physically transports implants and instruments in and out of hospitals;  Maintains relationships with surgeons</a:t>
            </a:r>
          </a:p>
          <a:p>
            <a:pPr defTabSz="465887">
              <a:defRPr/>
            </a:pPr>
            <a:endParaRPr lang="en-US" b="0" baseline="0" dirty="0" smtClean="0"/>
          </a:p>
          <a:p>
            <a:pPr defTabSz="465887">
              <a:defRPr/>
            </a:pPr>
            <a:r>
              <a:rPr lang="en-US" b="0" baseline="0" dirty="0" smtClean="0"/>
              <a:t>	</a:t>
            </a:r>
            <a:r>
              <a:rPr lang="en-US" b="1" baseline="0" dirty="0" smtClean="0"/>
              <a:t>Hospital or Ambulatory Surgery Center (ASC):  </a:t>
            </a:r>
            <a:r>
              <a:rPr lang="en-US" b="0" baseline="0" dirty="0" smtClean="0"/>
              <a:t>You, the Provider; End User</a:t>
            </a:r>
            <a:endParaRPr lang="en-US" b="1" dirty="0"/>
          </a:p>
        </p:txBody>
      </p:sp>
      <p:sp>
        <p:nvSpPr>
          <p:cNvPr id="4" name="Slide Number Placeholder 3"/>
          <p:cNvSpPr>
            <a:spLocks noGrp="1"/>
          </p:cNvSpPr>
          <p:nvPr>
            <p:ph type="sldNum" sz="quarter" idx="10"/>
          </p:nvPr>
        </p:nvSpPr>
        <p:spPr/>
        <p:txBody>
          <a:bodyPr/>
          <a:lstStyle/>
          <a:p>
            <a:fld id="{F7472984-7B27-4447-A714-294D97964A2A}" type="slidenum">
              <a:rPr lang="en-US" smtClean="0">
                <a:solidFill>
                  <a:prstClr val="black"/>
                </a:solidFill>
                <a:latin typeface="Calibri"/>
              </a:rPr>
              <a:pPr/>
              <a:t>13</a:t>
            </a:fld>
            <a:endParaRPr lang="en-US" dirty="0">
              <a:solidFill>
                <a:prstClr val="black"/>
              </a:solidFill>
              <a:latin typeface="Calibri"/>
            </a:endParaRPr>
          </a:p>
        </p:txBody>
      </p:sp>
    </p:spTree>
    <p:extLst>
      <p:ext uri="{BB962C8B-B14F-4D97-AF65-F5344CB8AC3E}">
        <p14:creationId xmlns:p14="http://schemas.microsoft.com/office/powerpoint/2010/main" val="1630928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smtClean="0"/>
              <a:t>Cost</a:t>
            </a:r>
            <a:r>
              <a:rPr lang="en-US" b="1" baseline="0" dirty="0" smtClean="0"/>
              <a:t> of Goods Sold</a:t>
            </a:r>
          </a:p>
          <a:p>
            <a:pPr defTabSz="465887">
              <a:defRPr/>
            </a:pPr>
            <a:endParaRPr lang="en-US" b="0" baseline="0" dirty="0" smtClean="0"/>
          </a:p>
          <a:p>
            <a:pPr defTabSz="465887">
              <a:defRPr/>
            </a:pPr>
            <a:r>
              <a:rPr lang="en-US" b="0" baseline="0" dirty="0" smtClean="0"/>
              <a:t>	</a:t>
            </a:r>
            <a:r>
              <a:rPr lang="en-US" b="1" baseline="0" dirty="0" smtClean="0"/>
              <a:t>Contract Manufacturer</a:t>
            </a:r>
            <a:r>
              <a:rPr lang="en-US" b="0" baseline="0" dirty="0" smtClean="0"/>
              <a:t>:  Actual cost of raw materials, time to machine and minimal labor and oversight</a:t>
            </a:r>
          </a:p>
          <a:p>
            <a:pPr defTabSz="465887">
              <a:defRPr/>
            </a:pPr>
            <a:endParaRPr lang="en-US" b="0" baseline="0" dirty="0" smtClean="0"/>
          </a:p>
          <a:p>
            <a:pPr defTabSz="465887">
              <a:defRPr/>
            </a:pPr>
            <a:r>
              <a:rPr lang="en-US" b="0" baseline="0" dirty="0" smtClean="0"/>
              <a:t>	</a:t>
            </a:r>
            <a:r>
              <a:rPr lang="en-US" b="1" baseline="0" dirty="0" smtClean="0"/>
              <a:t>Original Equipment Manufacturer (OEM)</a:t>
            </a:r>
            <a:r>
              <a:rPr lang="en-US" b="0" baseline="0" dirty="0" smtClean="0"/>
              <a:t>:  Overhead of large, cumbersome and expensive Orthopedic Companies, “bricks and mortar” for massive headquarters like the ones located in Warsaw, IN.</a:t>
            </a:r>
            <a:endParaRPr lang="en-US" b="1" baseline="0" dirty="0" smtClean="0"/>
          </a:p>
        </p:txBody>
      </p:sp>
      <p:sp>
        <p:nvSpPr>
          <p:cNvPr id="4" name="Slide Number Placeholder 3"/>
          <p:cNvSpPr>
            <a:spLocks noGrp="1"/>
          </p:cNvSpPr>
          <p:nvPr>
            <p:ph type="sldNum" sz="quarter" idx="10"/>
          </p:nvPr>
        </p:nvSpPr>
        <p:spPr/>
        <p:txBody>
          <a:bodyPr/>
          <a:lstStyle/>
          <a:p>
            <a:fld id="{F7472984-7B27-4447-A714-294D97964A2A}" type="slidenum">
              <a:rPr lang="en-US" smtClean="0">
                <a:solidFill>
                  <a:prstClr val="black"/>
                </a:solidFill>
                <a:latin typeface="Calibri"/>
              </a:rPr>
              <a:pPr/>
              <a:t>14</a:t>
            </a:fld>
            <a:endParaRPr lang="en-US" dirty="0">
              <a:solidFill>
                <a:prstClr val="black"/>
              </a:solidFill>
              <a:latin typeface="Calibri"/>
            </a:endParaRPr>
          </a:p>
        </p:txBody>
      </p:sp>
    </p:spTree>
    <p:extLst>
      <p:ext uri="{BB962C8B-B14F-4D97-AF65-F5344CB8AC3E}">
        <p14:creationId xmlns:p14="http://schemas.microsoft.com/office/powerpoint/2010/main" val="1630928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smtClean="0"/>
              <a:t>Sales,</a:t>
            </a:r>
            <a:r>
              <a:rPr lang="en-US" b="1" baseline="0" dirty="0" smtClean="0"/>
              <a:t> General &amp; Administration (SG&amp;A)</a:t>
            </a:r>
          </a:p>
          <a:p>
            <a:pPr defTabSz="465887">
              <a:defRPr/>
            </a:pPr>
            <a:endParaRPr lang="en-US" b="1" baseline="0" dirty="0" smtClean="0"/>
          </a:p>
          <a:p>
            <a:pPr defTabSz="465887">
              <a:defRPr/>
            </a:pPr>
            <a:r>
              <a:rPr lang="en-US" b="1" baseline="0" dirty="0" smtClean="0"/>
              <a:t>	Group Purchasing Organization (GPO)</a:t>
            </a:r>
            <a:r>
              <a:rPr lang="en-US" b="0" baseline="0" dirty="0" smtClean="0"/>
              <a:t>:  Fees collected by GPO for their services, approx. 2% of cost of Implant</a:t>
            </a:r>
          </a:p>
          <a:p>
            <a:pPr defTabSz="465887">
              <a:defRPr/>
            </a:pPr>
            <a:endParaRPr lang="en-US" b="0" baseline="0" dirty="0" smtClean="0"/>
          </a:p>
          <a:p>
            <a:pPr defTabSz="465887">
              <a:defRPr/>
            </a:pPr>
            <a:r>
              <a:rPr lang="en-US" b="0" baseline="0" dirty="0" smtClean="0"/>
              <a:t>	</a:t>
            </a:r>
            <a:r>
              <a:rPr lang="en-US" b="1" baseline="0" dirty="0" smtClean="0"/>
              <a:t>Distributor or Agent</a:t>
            </a:r>
            <a:r>
              <a:rPr lang="en-US" b="0" baseline="0" dirty="0" smtClean="0"/>
              <a:t>: 30-50% Commission built into cost of Implant (covers operating expenses of Distributorship and Sales Reps Commission)</a:t>
            </a:r>
          </a:p>
          <a:p>
            <a:pPr defTabSz="465887">
              <a:defRPr/>
            </a:pPr>
            <a:endParaRPr lang="en-US" b="0" baseline="0" dirty="0" smtClean="0"/>
          </a:p>
          <a:p>
            <a:pPr defTabSz="465887">
              <a:defRPr/>
            </a:pPr>
            <a:r>
              <a:rPr lang="en-US" b="0" baseline="0" dirty="0" smtClean="0"/>
              <a:t>	</a:t>
            </a:r>
            <a:r>
              <a:rPr lang="en-US" b="1" baseline="0" dirty="0" smtClean="0"/>
              <a:t>Sales Rep</a:t>
            </a:r>
            <a:r>
              <a:rPr lang="en-US" b="0" baseline="0" dirty="0" smtClean="0"/>
              <a:t>: 5-15% Commission paid by Distributor or Ortho Company </a:t>
            </a:r>
          </a:p>
          <a:p>
            <a:pPr defTabSz="465887">
              <a:defRPr/>
            </a:pPr>
            <a:endParaRPr lang="en-US" b="0" baseline="0" dirty="0" smtClean="0"/>
          </a:p>
          <a:p>
            <a:pPr defTabSz="465887">
              <a:defRPr/>
            </a:pPr>
            <a:endParaRPr lang="en-US" b="1" dirty="0"/>
          </a:p>
        </p:txBody>
      </p:sp>
      <p:sp>
        <p:nvSpPr>
          <p:cNvPr id="4" name="Slide Number Placeholder 3"/>
          <p:cNvSpPr>
            <a:spLocks noGrp="1"/>
          </p:cNvSpPr>
          <p:nvPr>
            <p:ph type="sldNum" sz="quarter" idx="10"/>
          </p:nvPr>
        </p:nvSpPr>
        <p:spPr/>
        <p:txBody>
          <a:bodyPr/>
          <a:lstStyle/>
          <a:p>
            <a:fld id="{F7472984-7B27-4447-A714-294D97964A2A}" type="slidenum">
              <a:rPr lang="en-US" smtClean="0">
                <a:solidFill>
                  <a:prstClr val="black"/>
                </a:solidFill>
                <a:latin typeface="Calibri"/>
              </a:rPr>
              <a:pPr/>
              <a:t>15</a:t>
            </a:fld>
            <a:endParaRPr lang="en-US" dirty="0">
              <a:solidFill>
                <a:prstClr val="black"/>
              </a:solidFill>
              <a:latin typeface="Calibri"/>
            </a:endParaRPr>
          </a:p>
        </p:txBody>
      </p:sp>
    </p:spTree>
    <p:extLst>
      <p:ext uri="{BB962C8B-B14F-4D97-AF65-F5344CB8AC3E}">
        <p14:creationId xmlns:p14="http://schemas.microsoft.com/office/powerpoint/2010/main" val="1630928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Commoditization</a:t>
            </a:r>
            <a:r>
              <a:rPr lang="en-US" b="1" baseline="0" dirty="0" smtClean="0"/>
              <a:t> or Orthopedic Implants</a:t>
            </a:r>
          </a:p>
          <a:p>
            <a:endParaRPr lang="en-US" b="1" dirty="0" smtClean="0"/>
          </a:p>
          <a:p>
            <a:pPr marL="171441" indent="-171441">
              <a:buFont typeface="Arial" pitchFamily="34" charset="0"/>
              <a:buChar char="•"/>
            </a:pPr>
            <a:r>
              <a:rPr lang="en-US" dirty="0" smtClean="0"/>
              <a:t>Most</a:t>
            </a:r>
            <a:r>
              <a:rPr lang="en-US" baseline="0" dirty="0" smtClean="0"/>
              <a:t> are FDA 510K cleared.  Which means that they are all f</a:t>
            </a:r>
            <a:r>
              <a:rPr lang="en-US" dirty="0" smtClean="0"/>
              <a:t>unctionally equivalent have not changed</a:t>
            </a:r>
          </a:p>
          <a:p>
            <a:pPr marL="171441" indent="-171441">
              <a:buFont typeface="Arial" pitchFamily="34" charset="0"/>
              <a:buChar char="•"/>
            </a:pPr>
            <a:r>
              <a:rPr lang="en-US" dirty="0" smtClean="0"/>
              <a:t>Approximately 75% of the Orthopedic</a:t>
            </a:r>
            <a:r>
              <a:rPr lang="en-US" baseline="0" dirty="0" smtClean="0"/>
              <a:t> Implants on the market today are either “off-patent” or have patents that will expire in the next 2-3 years.</a:t>
            </a:r>
            <a:endParaRPr lang="en-US" dirty="0" smtClean="0"/>
          </a:p>
          <a:p>
            <a:pPr marL="171441" indent="-171441">
              <a:buFont typeface="Arial" pitchFamily="34" charset="0"/>
              <a:buChar char="•"/>
            </a:pPr>
            <a:r>
              <a:rPr lang="en-US" dirty="0" smtClean="0"/>
              <a:t>Marketing driven, for Example:</a:t>
            </a:r>
          </a:p>
          <a:p>
            <a:pPr marL="637327" lvl="1" indent="-171441">
              <a:buFontTx/>
              <a:buChar char="-"/>
            </a:pPr>
            <a:r>
              <a:rPr lang="en-US" dirty="0" smtClean="0"/>
              <a:t>“Gender</a:t>
            </a:r>
            <a:r>
              <a:rPr lang="en-US" baseline="0" dirty="0" smtClean="0"/>
              <a:t> Specific Knees” = Wide or Narrow options</a:t>
            </a:r>
          </a:p>
          <a:p>
            <a:pPr marL="637327" lvl="1" indent="-171441">
              <a:buFontTx/>
              <a:buChar char="-"/>
            </a:pPr>
            <a:r>
              <a:rPr lang="en-US" baseline="0" dirty="0" smtClean="0"/>
              <a:t>“Get Around Knee” = </a:t>
            </a:r>
          </a:p>
          <a:p>
            <a:pPr marL="637327" lvl="1" indent="-171441">
              <a:buFontTx/>
              <a:buChar char="-"/>
            </a:pPr>
            <a:r>
              <a:rPr lang="en-US" baseline="0" dirty="0" smtClean="0"/>
              <a:t>“Metal on Metal” = Marketed as “latest and greatest”… Failed miserably. </a:t>
            </a:r>
          </a:p>
          <a:p>
            <a:pPr marL="171441" indent="-171441">
              <a:buFont typeface="Arial"/>
              <a:buChar char="•"/>
            </a:pPr>
            <a:r>
              <a:rPr lang="en-US" baseline="0" dirty="0" smtClean="0"/>
              <a:t>New Implants are no better than Old… (Next slide) </a:t>
            </a:r>
            <a:endParaRPr lang="en-US" dirty="0" smtClean="0"/>
          </a:p>
          <a:p>
            <a:pPr marL="171441" indent="-171441">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6E92FA71-762C-45E1-8135-0C5AC3A8B277}"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1248176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98CA50-9872-4BB4-B1AD-22CA393750C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Culture</a:t>
            </a:r>
            <a:r>
              <a:rPr lang="en-US" b="1" baseline="0" dirty="0" smtClean="0"/>
              <a:t> of Subjective Decision Making</a:t>
            </a:r>
          </a:p>
          <a:p>
            <a:endParaRPr lang="en-US" b="1" baseline="0" dirty="0" smtClean="0"/>
          </a:p>
          <a:p>
            <a:pPr lvl="1">
              <a:buFont typeface="Wingdings" charset="2"/>
              <a:buChar char="Ø"/>
            </a:pPr>
            <a:r>
              <a:rPr lang="en-US" b="1" baseline="0" dirty="0" smtClean="0"/>
              <a:t> Relationships</a:t>
            </a:r>
            <a:r>
              <a:rPr lang="en-US" b="0" baseline="0" dirty="0" smtClean="0"/>
              <a:t> – Surgeon relationships are stronger with the </a:t>
            </a:r>
            <a:r>
              <a:rPr lang="en-US" b="0" baseline="0" dirty="0" err="1" smtClean="0"/>
              <a:t>ortho</a:t>
            </a:r>
            <a:r>
              <a:rPr lang="en-US" b="0" baseline="0" dirty="0" smtClean="0"/>
              <a:t> vendors than with the hospital</a:t>
            </a:r>
          </a:p>
          <a:p>
            <a:pPr lvl="1">
              <a:buFont typeface="Wingdings" charset="2"/>
              <a:buChar char="Ø"/>
            </a:pPr>
            <a:endParaRPr lang="en-US" b="0" baseline="0" dirty="0" smtClean="0"/>
          </a:p>
          <a:p>
            <a:pPr lvl="1">
              <a:buFont typeface="Wingdings" charset="2"/>
              <a:buChar char="Ø"/>
            </a:pPr>
            <a:r>
              <a:rPr lang="en-US" b="0" baseline="0" dirty="0" smtClean="0"/>
              <a:t> </a:t>
            </a:r>
            <a:r>
              <a:rPr lang="en-US" b="1" baseline="0" dirty="0" smtClean="0"/>
              <a:t>Brand Loyalty </a:t>
            </a:r>
            <a:r>
              <a:rPr lang="en-US" b="0" baseline="0" dirty="0" smtClean="0"/>
              <a:t>– Relationships with brands and the familiarity of those brands drive subjective decisions regarding implants</a:t>
            </a:r>
          </a:p>
          <a:p>
            <a:pPr lvl="1">
              <a:buFont typeface="Wingdings" charset="2"/>
              <a:buChar char="Ø"/>
            </a:pPr>
            <a:endParaRPr lang="en-US" b="0" baseline="0" dirty="0" smtClean="0"/>
          </a:p>
          <a:p>
            <a:pPr lvl="1">
              <a:buFont typeface="Wingdings" charset="2"/>
              <a:buChar char="Ø"/>
            </a:pPr>
            <a:r>
              <a:rPr lang="en-US" b="0" baseline="0" dirty="0" smtClean="0"/>
              <a:t> </a:t>
            </a:r>
            <a:r>
              <a:rPr lang="en-US" b="1" baseline="0" dirty="0" smtClean="0"/>
              <a:t>Sales Rep Influence</a:t>
            </a:r>
            <a:r>
              <a:rPr lang="en-US" b="0" baseline="0" dirty="0" smtClean="0"/>
              <a:t> – Studies show that the influence of a rep in the room can significantly increase the cost of surgery via “up-sell.”</a:t>
            </a:r>
          </a:p>
          <a:p>
            <a:pPr lvl="2">
              <a:buFont typeface="Wingdings" charset="2"/>
              <a:buChar char="§"/>
            </a:pPr>
            <a:r>
              <a:rPr lang="en-US" b="0" baseline="0" dirty="0" smtClean="0"/>
              <a:t> LLUMC Ex.:  Certain company offered their </a:t>
            </a:r>
            <a:r>
              <a:rPr lang="en-US" b="0" baseline="0" dirty="0" err="1" smtClean="0"/>
              <a:t>capitated</a:t>
            </a:r>
            <a:r>
              <a:rPr lang="en-US" b="0" baseline="0" dirty="0" smtClean="0"/>
              <a:t> total joint construct </a:t>
            </a:r>
            <a:r>
              <a:rPr lang="en-US" b="1" u="sng" baseline="0" dirty="0" smtClean="0"/>
              <a:t>without</a:t>
            </a:r>
            <a:r>
              <a:rPr lang="en-US" b="0" u="none" baseline="0" dirty="0" smtClean="0"/>
              <a:t> a proprietary coating, but in surgery the only implant offered to the surgeon was the one </a:t>
            </a:r>
            <a:r>
              <a:rPr lang="en-US" b="1" u="sng" baseline="0" dirty="0" smtClean="0"/>
              <a:t>WITH</a:t>
            </a:r>
            <a:r>
              <a:rPr lang="en-US" b="0" u="none" baseline="0" dirty="0" smtClean="0"/>
              <a:t> the proprietary coating at a significant markup.</a:t>
            </a:r>
            <a:endParaRPr lang="en-US" b="0" baseline="0" dirty="0" smtClean="0"/>
          </a:p>
          <a:p>
            <a:endParaRPr lang="en-US" b="0" baseline="0" dirty="0" smtClean="0"/>
          </a:p>
          <a:p>
            <a:endParaRPr lang="en-US" b="1" dirty="0"/>
          </a:p>
        </p:txBody>
      </p:sp>
      <p:sp>
        <p:nvSpPr>
          <p:cNvPr id="4" name="Slide Number Placeholder 3"/>
          <p:cNvSpPr>
            <a:spLocks noGrp="1"/>
          </p:cNvSpPr>
          <p:nvPr>
            <p:ph type="sldNum" sz="quarter" idx="10"/>
          </p:nvPr>
        </p:nvSpPr>
        <p:spPr/>
        <p:txBody>
          <a:bodyPr/>
          <a:lstStyle/>
          <a:p>
            <a:fld id="{BA98CA50-9872-4BB4-B1AD-22CA393750CE}" type="slidenum">
              <a:rPr lang="en-US" smtClean="0"/>
              <a:pPr/>
              <a:t>18</a:t>
            </a:fld>
            <a:endParaRPr lang="en-US"/>
          </a:p>
        </p:txBody>
      </p:sp>
    </p:spTree>
    <p:extLst>
      <p:ext uri="{BB962C8B-B14F-4D97-AF65-F5344CB8AC3E}">
        <p14:creationId xmlns:p14="http://schemas.microsoft.com/office/powerpoint/2010/main" val="2232490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used</a:t>
            </a:r>
            <a:r>
              <a:rPr lang="en-US" baseline="0" dirty="0" smtClean="0"/>
              <a:t> to feel as if we were not in control of our hospital… We felt as if we were on the outside looking in.</a:t>
            </a:r>
            <a:endParaRPr lang="en-US" dirty="0" smtClean="0"/>
          </a:p>
          <a:p>
            <a:endParaRPr lang="en-US" dirty="0" smtClean="0"/>
          </a:p>
          <a:p>
            <a:r>
              <a:rPr lang="en-US" dirty="0" smtClean="0"/>
              <a:t>BUT NOW…</a:t>
            </a:r>
          </a:p>
          <a:p>
            <a:endParaRPr lang="en-US" dirty="0" smtClean="0"/>
          </a:p>
          <a:p>
            <a:r>
              <a:rPr lang="en-US" dirty="0" smtClean="0"/>
              <a:t>We</a:t>
            </a:r>
            <a:r>
              <a:rPr lang="en-US" baseline="0" dirty="0" smtClean="0"/>
              <a:t> have partnered with our physicians.  The whole Direct-Access process is physician focused and physician led.</a:t>
            </a:r>
            <a:endParaRPr lang="en-US" dirty="0"/>
          </a:p>
        </p:txBody>
      </p:sp>
      <p:sp>
        <p:nvSpPr>
          <p:cNvPr id="4" name="Slide Number Placeholder 3"/>
          <p:cNvSpPr>
            <a:spLocks noGrp="1"/>
          </p:cNvSpPr>
          <p:nvPr>
            <p:ph type="sldNum" sz="quarter" idx="10"/>
          </p:nvPr>
        </p:nvSpPr>
        <p:spPr/>
        <p:txBody>
          <a:bodyPr/>
          <a:lstStyle/>
          <a:p>
            <a:fld id="{BA98CA50-9872-4BB4-B1AD-22CA393750CE}" type="slidenum">
              <a:rPr lang="en-US" smtClean="0"/>
              <a:pPr/>
              <a:t>19</a:t>
            </a:fld>
            <a:endParaRPr lang="en-US"/>
          </a:p>
        </p:txBody>
      </p:sp>
    </p:spTree>
    <p:extLst>
      <p:ext uri="{BB962C8B-B14F-4D97-AF65-F5344CB8AC3E}">
        <p14:creationId xmlns:p14="http://schemas.microsoft.com/office/powerpoint/2010/main" val="3995235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98CA50-9872-4BB4-B1AD-22CA393750CE}" type="slidenum">
              <a:rPr lang="en-US" smtClean="0"/>
              <a:pPr/>
              <a:t>2</a:t>
            </a:fld>
            <a:endParaRPr lang="en-US"/>
          </a:p>
        </p:txBody>
      </p:sp>
    </p:spTree>
    <p:extLst>
      <p:ext uri="{BB962C8B-B14F-4D97-AF65-F5344CB8AC3E}">
        <p14:creationId xmlns:p14="http://schemas.microsoft.com/office/powerpoint/2010/main" val="13876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smtClean="0"/>
              <a:t>In the existing “Push” model, Provider’s find themselves</a:t>
            </a:r>
            <a:r>
              <a:rPr lang="en-US" baseline="0" dirty="0" smtClean="0"/>
              <a:t> reacting to a flood of physician product requests introduced and encouraged by company reps</a:t>
            </a:r>
          </a:p>
          <a:p>
            <a:pPr defTabSz="465887">
              <a:defRPr/>
            </a:pPr>
            <a:endParaRPr lang="en-US" baseline="0" dirty="0" smtClean="0"/>
          </a:p>
          <a:p>
            <a:pPr defTabSz="465887">
              <a:defRPr/>
            </a:pPr>
            <a:r>
              <a:rPr lang="en-US" baseline="0" dirty="0" smtClean="0"/>
              <a:t>BUT NOW…</a:t>
            </a:r>
          </a:p>
          <a:p>
            <a:pPr defTabSz="465887">
              <a:defRPr/>
            </a:pPr>
            <a:endParaRPr lang="en-US" baseline="0" dirty="0" smtClean="0"/>
          </a:p>
          <a:p>
            <a:pPr defTabSz="465887">
              <a:defRPr/>
            </a:pPr>
            <a:r>
              <a:rPr lang="en-US" baseline="0" dirty="0" smtClean="0"/>
              <a:t>After going back to school, we are smarter.  The physician loyalties have switched from the vendors to the hospital.  We have flipped the script and with the guidance of our Physician Champions, </a:t>
            </a:r>
            <a:r>
              <a:rPr lang="en-US" b="1" baseline="0" dirty="0" smtClean="0"/>
              <a:t>we are making educated decisions regarding the stable implant technologies</a:t>
            </a:r>
            <a:r>
              <a:rPr lang="en-US" baseline="0" dirty="0" smtClean="0"/>
              <a:t> utilized in our hospital, and </a:t>
            </a:r>
            <a:r>
              <a:rPr lang="en-US" b="1" baseline="0" dirty="0" smtClean="0"/>
              <a:t>we are proactively taking back control of these stable technologies by taking responsibility and ownership</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7472984-7B27-4447-A714-294D97964A2A}" type="slidenum">
              <a:rPr lang="en-US" smtClean="0">
                <a:solidFill>
                  <a:prstClr val="black"/>
                </a:solidFill>
                <a:latin typeface="Calibri"/>
              </a:rPr>
              <a:pPr/>
              <a:t>20</a:t>
            </a:fld>
            <a:endParaRPr lang="en-US" dirty="0">
              <a:solidFill>
                <a:prstClr val="black"/>
              </a:solidFill>
              <a:latin typeface="Calibri"/>
            </a:endParaRPr>
          </a:p>
        </p:txBody>
      </p:sp>
    </p:spTree>
    <p:extLst>
      <p:ext uri="{BB962C8B-B14F-4D97-AF65-F5344CB8AC3E}">
        <p14:creationId xmlns:p14="http://schemas.microsoft.com/office/powerpoint/2010/main" val="1630928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smtClean="0"/>
          </a:p>
          <a:p>
            <a:pPr defTabSz="465887">
              <a:defRPr/>
            </a:pPr>
            <a:endParaRPr lang="en-US" dirty="0"/>
          </a:p>
        </p:txBody>
      </p:sp>
      <p:sp>
        <p:nvSpPr>
          <p:cNvPr id="4" name="Slide Number Placeholder 3"/>
          <p:cNvSpPr>
            <a:spLocks noGrp="1"/>
          </p:cNvSpPr>
          <p:nvPr>
            <p:ph type="sldNum" sz="quarter" idx="10"/>
          </p:nvPr>
        </p:nvSpPr>
        <p:spPr/>
        <p:txBody>
          <a:bodyPr/>
          <a:lstStyle/>
          <a:p>
            <a:fld id="{F7472984-7B27-4447-A714-294D97964A2A}" type="slidenum">
              <a:rPr lang="en-US" smtClean="0">
                <a:solidFill>
                  <a:prstClr val="black"/>
                </a:solidFill>
                <a:latin typeface="Calibri"/>
              </a:rPr>
              <a:pPr/>
              <a:t>21</a:t>
            </a:fld>
            <a:endParaRPr lang="en-US" dirty="0">
              <a:solidFill>
                <a:prstClr val="black"/>
              </a:solidFill>
              <a:latin typeface="Calibri"/>
            </a:endParaRPr>
          </a:p>
        </p:txBody>
      </p:sp>
    </p:spTree>
    <p:extLst>
      <p:ext uri="{BB962C8B-B14F-4D97-AF65-F5344CB8AC3E}">
        <p14:creationId xmlns:p14="http://schemas.microsoft.com/office/powerpoint/2010/main" val="1630928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smtClean="0"/>
              <a:t>Have we (Physicians) made</a:t>
            </a:r>
            <a:r>
              <a:rPr lang="en-US" baseline="0" dirty="0" smtClean="0"/>
              <a:t> it too expensive for traditional vendors to do business with us???</a:t>
            </a:r>
            <a:endParaRPr lang="en-US" dirty="0"/>
          </a:p>
        </p:txBody>
      </p:sp>
      <p:sp>
        <p:nvSpPr>
          <p:cNvPr id="4" name="Slide Number Placeholder 3"/>
          <p:cNvSpPr>
            <a:spLocks noGrp="1"/>
          </p:cNvSpPr>
          <p:nvPr>
            <p:ph type="sldNum" sz="quarter" idx="10"/>
          </p:nvPr>
        </p:nvSpPr>
        <p:spPr/>
        <p:txBody>
          <a:bodyPr/>
          <a:lstStyle/>
          <a:p>
            <a:fld id="{F7472984-7B27-4447-A714-294D97964A2A}" type="slidenum">
              <a:rPr lang="en-US" smtClean="0">
                <a:solidFill>
                  <a:prstClr val="black"/>
                </a:solidFill>
                <a:latin typeface="Calibri"/>
              </a:rPr>
              <a:pPr/>
              <a:t>22</a:t>
            </a:fld>
            <a:endParaRPr lang="en-US" dirty="0">
              <a:solidFill>
                <a:prstClr val="black"/>
              </a:solidFill>
              <a:latin typeface="Calibri"/>
            </a:endParaRPr>
          </a:p>
        </p:txBody>
      </p:sp>
    </p:spTree>
    <p:extLst>
      <p:ext uri="{BB962C8B-B14F-4D97-AF65-F5344CB8AC3E}">
        <p14:creationId xmlns:p14="http://schemas.microsoft.com/office/powerpoint/2010/main" val="1630928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a:p>
        </p:txBody>
      </p:sp>
      <p:sp>
        <p:nvSpPr>
          <p:cNvPr id="4" name="Slide Number Placeholder 3"/>
          <p:cNvSpPr>
            <a:spLocks noGrp="1"/>
          </p:cNvSpPr>
          <p:nvPr>
            <p:ph type="sldNum" sz="quarter" idx="10"/>
          </p:nvPr>
        </p:nvSpPr>
        <p:spPr/>
        <p:txBody>
          <a:bodyPr/>
          <a:lstStyle/>
          <a:p>
            <a:fld id="{F7472984-7B27-4447-A714-294D97964A2A}" type="slidenum">
              <a:rPr lang="en-US" smtClean="0">
                <a:solidFill>
                  <a:prstClr val="black"/>
                </a:solidFill>
                <a:latin typeface="Calibri"/>
              </a:rPr>
              <a:pPr/>
              <a:t>23</a:t>
            </a:fld>
            <a:endParaRPr lang="en-US" dirty="0">
              <a:solidFill>
                <a:prstClr val="black"/>
              </a:solidFill>
              <a:latin typeface="Calibri"/>
            </a:endParaRPr>
          </a:p>
        </p:txBody>
      </p:sp>
    </p:spTree>
    <p:extLst>
      <p:ext uri="{BB962C8B-B14F-4D97-AF65-F5344CB8AC3E}">
        <p14:creationId xmlns:p14="http://schemas.microsoft.com/office/powerpoint/2010/main" val="1630928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a:p>
        </p:txBody>
      </p:sp>
      <p:sp>
        <p:nvSpPr>
          <p:cNvPr id="4" name="Slide Number Placeholder 3"/>
          <p:cNvSpPr>
            <a:spLocks noGrp="1"/>
          </p:cNvSpPr>
          <p:nvPr>
            <p:ph type="sldNum" sz="quarter" idx="10"/>
          </p:nvPr>
        </p:nvSpPr>
        <p:spPr/>
        <p:txBody>
          <a:bodyPr/>
          <a:lstStyle/>
          <a:p>
            <a:fld id="{F7472984-7B27-4447-A714-294D97964A2A}" type="slidenum">
              <a:rPr lang="en-US" smtClean="0">
                <a:solidFill>
                  <a:prstClr val="black"/>
                </a:solidFill>
                <a:latin typeface="Calibri"/>
              </a:rPr>
              <a:pPr/>
              <a:t>24</a:t>
            </a:fld>
            <a:endParaRPr lang="en-US" dirty="0">
              <a:solidFill>
                <a:prstClr val="black"/>
              </a:solidFill>
              <a:latin typeface="Calibri"/>
            </a:endParaRPr>
          </a:p>
        </p:txBody>
      </p:sp>
    </p:spTree>
    <p:extLst>
      <p:ext uri="{BB962C8B-B14F-4D97-AF65-F5344CB8AC3E}">
        <p14:creationId xmlns:p14="http://schemas.microsoft.com/office/powerpoint/2010/main" val="1630928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a:p>
        </p:txBody>
      </p:sp>
      <p:sp>
        <p:nvSpPr>
          <p:cNvPr id="4" name="Slide Number Placeholder 3"/>
          <p:cNvSpPr>
            <a:spLocks noGrp="1"/>
          </p:cNvSpPr>
          <p:nvPr>
            <p:ph type="sldNum" sz="quarter" idx="10"/>
          </p:nvPr>
        </p:nvSpPr>
        <p:spPr/>
        <p:txBody>
          <a:bodyPr/>
          <a:lstStyle/>
          <a:p>
            <a:fld id="{F7472984-7B27-4447-A714-294D97964A2A}" type="slidenum">
              <a:rPr lang="en-US" smtClean="0">
                <a:solidFill>
                  <a:prstClr val="black"/>
                </a:solidFill>
                <a:latin typeface="Calibri"/>
              </a:rPr>
              <a:pPr/>
              <a:t>25</a:t>
            </a:fld>
            <a:endParaRPr lang="en-US" dirty="0">
              <a:solidFill>
                <a:prstClr val="black"/>
              </a:solidFill>
              <a:latin typeface="Calibri"/>
            </a:endParaRPr>
          </a:p>
        </p:txBody>
      </p:sp>
    </p:spTree>
    <p:extLst>
      <p:ext uri="{BB962C8B-B14F-4D97-AF65-F5344CB8AC3E}">
        <p14:creationId xmlns:p14="http://schemas.microsoft.com/office/powerpoint/2010/main" val="1630928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a:p>
        </p:txBody>
      </p:sp>
      <p:sp>
        <p:nvSpPr>
          <p:cNvPr id="4" name="Slide Number Placeholder 3"/>
          <p:cNvSpPr>
            <a:spLocks noGrp="1"/>
          </p:cNvSpPr>
          <p:nvPr>
            <p:ph type="sldNum" sz="quarter" idx="10"/>
          </p:nvPr>
        </p:nvSpPr>
        <p:spPr/>
        <p:txBody>
          <a:bodyPr/>
          <a:lstStyle/>
          <a:p>
            <a:fld id="{F7472984-7B27-4447-A714-294D97964A2A}" type="slidenum">
              <a:rPr lang="en-US" smtClean="0">
                <a:solidFill>
                  <a:prstClr val="black"/>
                </a:solidFill>
                <a:latin typeface="Calibri"/>
              </a:rPr>
              <a:pPr/>
              <a:t>26</a:t>
            </a:fld>
            <a:endParaRPr lang="en-US" dirty="0">
              <a:solidFill>
                <a:prstClr val="black"/>
              </a:solidFill>
              <a:latin typeface="Calibri"/>
            </a:endParaRPr>
          </a:p>
        </p:txBody>
      </p:sp>
    </p:spTree>
    <p:extLst>
      <p:ext uri="{BB962C8B-B14F-4D97-AF65-F5344CB8AC3E}">
        <p14:creationId xmlns:p14="http://schemas.microsoft.com/office/powerpoint/2010/main" val="1630928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Find a Learning Development and Change Management</a:t>
            </a:r>
            <a:r>
              <a:rPr lang="en-US" b="1" baseline="0" dirty="0" smtClean="0"/>
              <a:t> Partner who:</a:t>
            </a:r>
          </a:p>
          <a:p>
            <a:endParaRPr lang="en-US" b="1" baseline="0" dirty="0" smtClean="0"/>
          </a:p>
          <a:p>
            <a:pPr lvl="1">
              <a:buFont typeface="Arial"/>
              <a:buChar char="•"/>
            </a:pPr>
            <a:r>
              <a:rPr lang="en-US" b="1" baseline="0" dirty="0" smtClean="0"/>
              <a:t> Is Vendor Agnostic; Represents the Hospitals Interests… Not the interests of the vendors. (Values are aligned)</a:t>
            </a:r>
          </a:p>
          <a:p>
            <a:pPr lvl="1">
              <a:buFont typeface="Arial"/>
              <a:buChar char="•"/>
            </a:pPr>
            <a:r>
              <a:rPr lang="en-US" b="0" baseline="0" dirty="0" smtClean="0"/>
              <a:t> Knows the </a:t>
            </a:r>
            <a:r>
              <a:rPr lang="en-US" b="0" baseline="0" dirty="0" err="1" smtClean="0"/>
              <a:t>ortho</a:t>
            </a:r>
            <a:r>
              <a:rPr lang="en-US" b="0" baseline="0" dirty="0" smtClean="0"/>
              <a:t> industry inside and out</a:t>
            </a:r>
          </a:p>
          <a:p>
            <a:pPr lvl="1">
              <a:buFont typeface="Arial"/>
              <a:buChar char="•"/>
            </a:pPr>
            <a:r>
              <a:rPr lang="en-US" b="0" baseline="0" dirty="0" smtClean="0"/>
              <a:t> Is accessible 24/7 via onsite mentor to help transition smoothly without missing a beat</a:t>
            </a:r>
          </a:p>
          <a:p>
            <a:pPr lvl="1">
              <a:buFont typeface="Arial"/>
              <a:buChar char="•"/>
            </a:pPr>
            <a:r>
              <a:rPr lang="en-US" b="0" baseline="0" dirty="0" smtClean="0"/>
              <a:t> Is able to introduce Providers to high quality, low cost implant manufacturers/vendors</a:t>
            </a:r>
          </a:p>
          <a:p>
            <a:pPr lvl="1">
              <a:buFont typeface="Arial"/>
              <a:buChar char="•"/>
            </a:pPr>
            <a:r>
              <a:rPr lang="en-US" b="0" baseline="0" dirty="0" smtClean="0"/>
              <a:t> Is able to transfer industry knowledge and experience to the Provider staff</a:t>
            </a:r>
            <a:endParaRPr lang="en-US" b="1" dirty="0"/>
          </a:p>
        </p:txBody>
      </p:sp>
      <p:sp>
        <p:nvSpPr>
          <p:cNvPr id="4" name="Slide Number Placeholder 3"/>
          <p:cNvSpPr>
            <a:spLocks noGrp="1"/>
          </p:cNvSpPr>
          <p:nvPr>
            <p:ph type="sldNum" sz="quarter" idx="10"/>
          </p:nvPr>
        </p:nvSpPr>
        <p:spPr/>
        <p:txBody>
          <a:bodyPr/>
          <a:lstStyle/>
          <a:p>
            <a:fld id="{BA98CA50-9872-4BB4-B1AD-22CA393750CE}"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Establish</a:t>
            </a:r>
            <a:r>
              <a:rPr lang="en-US" b="1" baseline="0" dirty="0" smtClean="0"/>
              <a:t> an Objective Decision Making Process:</a:t>
            </a:r>
          </a:p>
          <a:p>
            <a:endParaRPr lang="en-US" b="1" baseline="0" dirty="0" smtClean="0"/>
          </a:p>
          <a:p>
            <a:pPr lvl="1">
              <a:buFont typeface="Arial"/>
              <a:buChar char="•"/>
            </a:pPr>
            <a:r>
              <a:rPr lang="en-US" b="1" baseline="0" dirty="0" smtClean="0"/>
              <a:t> </a:t>
            </a:r>
            <a:r>
              <a:rPr lang="en-US" b="0" baseline="0" dirty="0" smtClean="0"/>
              <a:t>Led and empowered by a guiding coalition</a:t>
            </a:r>
          </a:p>
          <a:p>
            <a:pPr lvl="1">
              <a:buFont typeface="Arial"/>
              <a:buChar char="•"/>
            </a:pPr>
            <a:r>
              <a:rPr lang="en-US" b="0" baseline="0" dirty="0" smtClean="0"/>
              <a:t> Guiding Coalition to define values/mission/goals and stable technology implants</a:t>
            </a:r>
          </a:p>
          <a:p>
            <a:pPr lvl="1">
              <a:buFont typeface="Arial"/>
              <a:buChar char="•"/>
            </a:pPr>
            <a:r>
              <a:rPr lang="en-US" b="0" baseline="0" dirty="0" smtClean="0"/>
              <a:t> Establish a system for objectively evaluating stable technology implants</a:t>
            </a:r>
          </a:p>
          <a:p>
            <a:pPr lvl="1">
              <a:buFont typeface="Arial"/>
              <a:buChar char="•"/>
            </a:pPr>
            <a:r>
              <a:rPr lang="en-US" b="0" baseline="0" dirty="0" smtClean="0"/>
              <a:t> Execute objective decision making based upon objective evaluation</a:t>
            </a:r>
            <a:endParaRPr lang="en-US" b="1" dirty="0"/>
          </a:p>
        </p:txBody>
      </p:sp>
      <p:sp>
        <p:nvSpPr>
          <p:cNvPr id="4" name="Slide Number Placeholder 3"/>
          <p:cNvSpPr>
            <a:spLocks noGrp="1"/>
          </p:cNvSpPr>
          <p:nvPr>
            <p:ph type="sldNum" sz="quarter" idx="10"/>
          </p:nvPr>
        </p:nvSpPr>
        <p:spPr/>
        <p:txBody>
          <a:bodyPr/>
          <a:lstStyle/>
          <a:p>
            <a:fld id="{BA98CA50-9872-4BB4-B1AD-22CA393750CE}"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Assign Responsibility and Accountability for Managing the Provider’s Orthopedic</a:t>
            </a:r>
            <a:r>
              <a:rPr lang="en-US" b="1" baseline="0" dirty="0" smtClean="0"/>
              <a:t> Service:</a:t>
            </a:r>
            <a:endParaRPr lang="en-US" b="0" baseline="0" dirty="0" smtClean="0"/>
          </a:p>
          <a:p>
            <a:endParaRPr lang="en-US" b="0" baseline="0" dirty="0" smtClean="0"/>
          </a:p>
          <a:p>
            <a:pPr lvl="1">
              <a:buFont typeface="Arial"/>
              <a:buChar char="•"/>
            </a:pPr>
            <a:r>
              <a:rPr lang="en-US" b="0" baseline="0" dirty="0" smtClean="0"/>
              <a:t> Elevate staff members to Operating Rood Device Technicians (</a:t>
            </a:r>
            <a:r>
              <a:rPr lang="en-US" b="0" baseline="0" dirty="0" err="1" smtClean="0"/>
              <a:t>ORDTs</a:t>
            </a:r>
            <a:r>
              <a:rPr lang="en-US" b="0" baseline="0" dirty="0" smtClean="0"/>
              <a:t>) who manage the orthopedic implant service </a:t>
            </a:r>
          </a:p>
          <a:p>
            <a:pPr lvl="2">
              <a:buFont typeface="Courier New"/>
              <a:buChar char="o"/>
            </a:pPr>
            <a:r>
              <a:rPr lang="en-US" b="0" baseline="0" dirty="0" smtClean="0"/>
              <a:t> Implant and Instrument Inventory</a:t>
            </a:r>
          </a:p>
          <a:p>
            <a:pPr lvl="2">
              <a:buFont typeface="Courier New"/>
              <a:buChar char="o"/>
            </a:pPr>
            <a:r>
              <a:rPr lang="en-US" b="0" baseline="0" dirty="0" smtClean="0"/>
              <a:t> Technical and Clinical Support</a:t>
            </a:r>
          </a:p>
          <a:p>
            <a:pPr lvl="2">
              <a:buFont typeface="Courier New"/>
              <a:buChar char="o"/>
            </a:pPr>
            <a:r>
              <a:rPr lang="en-US" b="0" baseline="0" dirty="0" smtClean="0"/>
              <a:t> On-going staff education</a:t>
            </a:r>
            <a:endParaRPr lang="en-US" b="1" baseline="0" dirty="0" smtClean="0"/>
          </a:p>
          <a:p>
            <a:pPr lvl="1">
              <a:buFont typeface="Arial"/>
              <a:buChar char="•"/>
            </a:pPr>
            <a:r>
              <a:rPr lang="en-US" b="1" baseline="0" dirty="0" smtClean="0"/>
              <a:t> </a:t>
            </a:r>
            <a:r>
              <a:rPr lang="en-US" b="0" baseline="0" dirty="0" smtClean="0"/>
              <a:t>Hospital Owned and Managed Implant Inventory </a:t>
            </a:r>
          </a:p>
          <a:p>
            <a:pPr lvl="1">
              <a:buFont typeface="Arial"/>
              <a:buChar char="•"/>
            </a:pPr>
            <a:r>
              <a:rPr lang="en-US" b="0" baseline="0" dirty="0" smtClean="0"/>
              <a:t> Capital Purchase of Instrumentation</a:t>
            </a:r>
          </a:p>
        </p:txBody>
      </p:sp>
      <p:sp>
        <p:nvSpPr>
          <p:cNvPr id="4" name="Slide Number Placeholder 3"/>
          <p:cNvSpPr>
            <a:spLocks noGrp="1"/>
          </p:cNvSpPr>
          <p:nvPr>
            <p:ph type="sldNum" sz="quarter" idx="10"/>
          </p:nvPr>
        </p:nvSpPr>
        <p:spPr/>
        <p:txBody>
          <a:bodyPr/>
          <a:lstStyle/>
          <a:p>
            <a:fld id="{BA98CA50-9872-4BB4-B1AD-22CA393750C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98CA50-9872-4BB4-B1AD-22CA393750CE}"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Educate the O.R. Staff:</a:t>
            </a:r>
            <a:endParaRPr lang="en-US" b="0" dirty="0" smtClean="0"/>
          </a:p>
          <a:p>
            <a:endParaRPr lang="en-US" b="0" dirty="0" smtClean="0"/>
          </a:p>
          <a:p>
            <a:pPr lvl="1">
              <a:buFont typeface="Arial"/>
              <a:buChar char="•"/>
            </a:pPr>
            <a:r>
              <a:rPr lang="en-US" b="0" dirty="0" smtClean="0"/>
              <a:t> Supported by Leadership </a:t>
            </a:r>
          </a:p>
          <a:p>
            <a:pPr lvl="1">
              <a:buFont typeface="Arial"/>
              <a:buChar char="•"/>
            </a:pPr>
            <a:r>
              <a:rPr lang="en-US" b="0" dirty="0" smtClean="0"/>
              <a:t> Led and Facilitated by </a:t>
            </a:r>
            <a:r>
              <a:rPr lang="en-US" b="0" dirty="0" err="1" smtClean="0"/>
              <a:t>ORDTs</a:t>
            </a:r>
            <a:endParaRPr lang="en-US" b="0" dirty="0" smtClean="0"/>
          </a:p>
          <a:p>
            <a:pPr lvl="1">
              <a:buFont typeface="Arial"/>
              <a:buChar char="•"/>
            </a:pPr>
            <a:r>
              <a:rPr lang="en-US" b="0" dirty="0" smtClean="0"/>
              <a:t> Clinical basics of “rep-less” procedures</a:t>
            </a:r>
          </a:p>
          <a:p>
            <a:pPr lvl="1">
              <a:buFont typeface="Arial"/>
              <a:buChar char="•"/>
            </a:pPr>
            <a:r>
              <a:rPr lang="en-US" b="0" dirty="0" smtClean="0"/>
              <a:t> Product Education of</a:t>
            </a:r>
            <a:r>
              <a:rPr lang="en-US" b="0" baseline="0" dirty="0" smtClean="0"/>
              <a:t> “rep-less” products</a:t>
            </a:r>
          </a:p>
          <a:p>
            <a:pPr lvl="1">
              <a:buFont typeface="Arial"/>
              <a:buChar char="•"/>
            </a:pPr>
            <a:r>
              <a:rPr lang="en-US" b="0" dirty="0" smtClean="0"/>
              <a:t> Systems and Process of</a:t>
            </a:r>
            <a:r>
              <a:rPr lang="en-US" b="0" baseline="0" dirty="0" smtClean="0"/>
              <a:t> management and operation of Hospital-owned Ortho Store</a:t>
            </a:r>
            <a:endParaRPr lang="en-US" b="0" dirty="0" smtClean="0"/>
          </a:p>
        </p:txBody>
      </p:sp>
      <p:sp>
        <p:nvSpPr>
          <p:cNvPr id="4" name="Slide Number Placeholder 3"/>
          <p:cNvSpPr>
            <a:spLocks noGrp="1"/>
          </p:cNvSpPr>
          <p:nvPr>
            <p:ph type="sldNum" sz="quarter" idx="10"/>
          </p:nvPr>
        </p:nvSpPr>
        <p:spPr/>
        <p:txBody>
          <a:bodyPr/>
          <a:lstStyle/>
          <a:p>
            <a:fld id="{BA98CA50-9872-4BB4-B1AD-22CA393750CE}"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More Control </a:t>
            </a:r>
          </a:p>
          <a:p>
            <a:pPr lvl="1">
              <a:buFont typeface="Arial"/>
              <a:buChar char="•"/>
            </a:pPr>
            <a:r>
              <a:rPr lang="en-US" b="1" dirty="0" smtClean="0"/>
              <a:t> </a:t>
            </a:r>
            <a:r>
              <a:rPr lang="en-US" b="0" dirty="0" smtClean="0"/>
              <a:t>Hospital and surgeons maintain</a:t>
            </a:r>
            <a:r>
              <a:rPr lang="en-US" b="0" baseline="0" dirty="0" smtClean="0"/>
              <a:t> control of products and personnel permitted in their O.R. </a:t>
            </a:r>
          </a:p>
          <a:p>
            <a:pPr lvl="1">
              <a:buFont typeface="Arial"/>
              <a:buChar char="•"/>
            </a:pPr>
            <a:endParaRPr lang="en-US" b="1" baseline="0" dirty="0" smtClean="0"/>
          </a:p>
          <a:p>
            <a:pPr lvl="0">
              <a:buFont typeface="Arial"/>
              <a:buNone/>
            </a:pPr>
            <a:r>
              <a:rPr lang="en-US" b="1" baseline="0" dirty="0" smtClean="0"/>
              <a:t>More Choices</a:t>
            </a:r>
            <a:endParaRPr lang="en-US" b="0" baseline="0" dirty="0" smtClean="0"/>
          </a:p>
          <a:p>
            <a:pPr lvl="1">
              <a:buFont typeface="Arial"/>
              <a:buChar char="•"/>
            </a:pPr>
            <a:r>
              <a:rPr lang="en-US" b="0" baseline="0" dirty="0" smtClean="0"/>
              <a:t> Hospital invites vendors into a more efficient and profitable procurement process</a:t>
            </a:r>
          </a:p>
          <a:p>
            <a:pPr lvl="1">
              <a:buFont typeface="Arial"/>
              <a:buChar char="•"/>
            </a:pPr>
            <a:r>
              <a:rPr lang="en-US" b="0" baseline="0" dirty="0" smtClean="0"/>
              <a:t> Surgeons are supported by a more educated and better trained staff that executes cases and is able to manage last minute changes/adjustments</a:t>
            </a:r>
          </a:p>
          <a:p>
            <a:pPr lvl="1">
              <a:buFont typeface="Arial"/>
              <a:buNone/>
            </a:pPr>
            <a:r>
              <a:rPr lang="en-US" b="0" baseline="0" dirty="0" smtClean="0"/>
              <a:t>Example:  Intra-Operative Revision Needs</a:t>
            </a:r>
          </a:p>
          <a:p>
            <a:pPr lvl="0">
              <a:buFont typeface="Arial"/>
              <a:buNone/>
            </a:pPr>
            <a:endParaRPr lang="en-US" b="0" baseline="0" dirty="0" smtClean="0"/>
          </a:p>
          <a:p>
            <a:pPr lvl="0">
              <a:buFont typeface="Arial"/>
              <a:buNone/>
            </a:pPr>
            <a:r>
              <a:rPr lang="en-US" b="1" baseline="0" smtClean="0"/>
              <a:t>Lower Costs</a:t>
            </a:r>
            <a:endParaRPr lang="en-US" b="0" baseline="0" smtClean="0"/>
          </a:p>
          <a:p>
            <a:pPr lvl="1">
              <a:buFont typeface="Arial"/>
              <a:buChar char="•"/>
            </a:pPr>
            <a:r>
              <a:rPr lang="en-US" b="0" baseline="0" dirty="0" smtClean="0"/>
              <a:t> Eliminating the cost of consigned reps, implants and instruments reduces the Hospital’s </a:t>
            </a:r>
            <a:r>
              <a:rPr lang="en-US" b="0" baseline="0" dirty="0" err="1" smtClean="0"/>
              <a:t>ortho</a:t>
            </a:r>
            <a:r>
              <a:rPr lang="en-US" b="0" baseline="0" dirty="0" smtClean="0"/>
              <a:t> implant spend by more than 50</a:t>
            </a:r>
            <a:r>
              <a:rPr lang="en-US" b="1" baseline="0" dirty="0" smtClean="0"/>
              <a:t>%</a:t>
            </a:r>
            <a:endParaRPr lang="en-US" b="0" baseline="0" dirty="0" smtClean="0"/>
          </a:p>
        </p:txBody>
      </p:sp>
      <p:sp>
        <p:nvSpPr>
          <p:cNvPr id="4" name="Slide Number Placeholder 3"/>
          <p:cNvSpPr>
            <a:spLocks noGrp="1"/>
          </p:cNvSpPr>
          <p:nvPr>
            <p:ph type="sldNum" sz="quarter" idx="10"/>
          </p:nvPr>
        </p:nvSpPr>
        <p:spPr/>
        <p:txBody>
          <a:bodyPr/>
          <a:lstStyle/>
          <a:p>
            <a:fld id="{BA98CA50-9872-4BB4-B1AD-22CA393750CE}"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98CA50-9872-4BB4-B1AD-22CA393750CE}" type="slidenum">
              <a:rPr lang="en-US" smtClean="0"/>
              <a:pPr/>
              <a:t>32</a:t>
            </a:fld>
            <a:endParaRPr lang="en-US"/>
          </a:p>
        </p:txBody>
      </p:sp>
    </p:spTree>
    <p:extLst>
      <p:ext uri="{BB962C8B-B14F-4D97-AF65-F5344CB8AC3E}">
        <p14:creationId xmlns:p14="http://schemas.microsoft.com/office/powerpoint/2010/main" val="8881323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a:buNone/>
            </a:pPr>
            <a:r>
              <a:rPr lang="en-US" b="1" baseline="0" dirty="0" smtClean="0"/>
              <a:t>Clear Vision </a:t>
            </a:r>
          </a:p>
          <a:p>
            <a:pPr lvl="1">
              <a:buFont typeface="Arial"/>
              <a:buChar char="•"/>
            </a:pPr>
            <a:r>
              <a:rPr lang="en-US" b="1" baseline="0" dirty="0" smtClean="0"/>
              <a:t> Collaboration of Executive, O.R. and Supply Chain Leadership</a:t>
            </a:r>
          </a:p>
          <a:p>
            <a:pPr lvl="1">
              <a:buFont typeface="Arial"/>
              <a:buChar char="•"/>
            </a:pPr>
            <a:r>
              <a:rPr lang="en-US" b="1" baseline="0" dirty="0" smtClean="0"/>
              <a:t> Direct-Access must be Leadership Focused!!!</a:t>
            </a:r>
          </a:p>
          <a:p>
            <a:pPr lvl="1">
              <a:buFont typeface="Arial"/>
              <a:buChar char="•"/>
            </a:pPr>
            <a:endParaRPr lang="en-US" b="1" baseline="0" dirty="0" smtClean="0"/>
          </a:p>
          <a:p>
            <a:r>
              <a:rPr lang="en-US" b="1" dirty="0" smtClean="0"/>
              <a:t>Physician</a:t>
            </a:r>
            <a:r>
              <a:rPr lang="en-US" b="1" baseline="0" dirty="0" smtClean="0"/>
              <a:t> Alignment</a:t>
            </a:r>
          </a:p>
          <a:p>
            <a:pPr lvl="1">
              <a:buFont typeface="Arial"/>
              <a:buChar char="•"/>
            </a:pPr>
            <a:r>
              <a:rPr lang="en-US" b="1" baseline="0" dirty="0" smtClean="0"/>
              <a:t> Must have a Surgeon Champion</a:t>
            </a:r>
          </a:p>
          <a:p>
            <a:pPr lvl="1">
              <a:buFont typeface="Arial"/>
              <a:buChar char="•"/>
            </a:pPr>
            <a:r>
              <a:rPr lang="en-US" b="1" baseline="0" dirty="0" smtClean="0"/>
              <a:t> Direct-Access must be Surgeon Led!!!</a:t>
            </a:r>
          </a:p>
          <a:p>
            <a:pPr lvl="1">
              <a:buFont typeface="Arial"/>
              <a:buChar char="•"/>
            </a:pPr>
            <a:endParaRPr lang="en-US" b="1" baseline="0" dirty="0" smtClean="0"/>
          </a:p>
          <a:p>
            <a:pPr lvl="0">
              <a:buFont typeface="Arial"/>
              <a:buNone/>
            </a:pPr>
            <a:r>
              <a:rPr lang="en-US" b="1" baseline="0" dirty="0" smtClean="0"/>
              <a:t>Systems &amp; Process Focused, Not Product Focused</a:t>
            </a:r>
          </a:p>
          <a:p>
            <a:pPr lvl="1">
              <a:buFont typeface="Arial"/>
              <a:buChar char="•"/>
            </a:pPr>
            <a:r>
              <a:rPr lang="en-US" b="1" baseline="0" dirty="0" smtClean="0"/>
              <a:t> Process leads to Product Savings</a:t>
            </a:r>
          </a:p>
          <a:p>
            <a:pPr lvl="1">
              <a:buFont typeface="Arial"/>
              <a:buChar char="•"/>
            </a:pPr>
            <a:r>
              <a:rPr lang="en-US" b="1" baseline="0" dirty="0" smtClean="0"/>
              <a:t> Long Term Commitment to the Education and Development </a:t>
            </a:r>
            <a:r>
              <a:rPr lang="en-US" b="1" baseline="0" smtClean="0"/>
              <a:t>of Staff</a:t>
            </a:r>
          </a:p>
          <a:p>
            <a:pPr lvl="1">
              <a:buFont typeface="Arial"/>
              <a:buChar char="•"/>
            </a:pPr>
            <a:r>
              <a:rPr lang="en-US" b="1" baseline="0" dirty="0" smtClean="0"/>
              <a:t> Direct-Access must be Process Driven to ensure Sustainability!!!</a:t>
            </a:r>
          </a:p>
          <a:p>
            <a:pPr lvl="1">
              <a:buFont typeface="Arial"/>
              <a:buChar char="•"/>
            </a:pPr>
            <a:endParaRPr lang="en-US" b="1" baseline="0" dirty="0" smtClean="0"/>
          </a:p>
          <a:p>
            <a:pPr lvl="0">
              <a:buFont typeface="Arial"/>
              <a:buNone/>
            </a:pPr>
            <a:r>
              <a:rPr lang="en-US" b="1" baseline="0" dirty="0" smtClean="0"/>
              <a:t>Collaboration of Direct-Access and Capitation Strategies</a:t>
            </a:r>
          </a:p>
          <a:p>
            <a:pPr lvl="1">
              <a:buFont typeface="Arial"/>
              <a:buChar char="•"/>
            </a:pPr>
            <a:r>
              <a:rPr lang="en-US" b="1" baseline="0" dirty="0" smtClean="0"/>
              <a:t> Direct-Access is not all or nothing… It begins where the implementation team defines stable technologies.  The beauty is that this process can grow to include as much or as little of your Orthopedic service as you choose.</a:t>
            </a:r>
          </a:p>
        </p:txBody>
      </p:sp>
      <p:sp>
        <p:nvSpPr>
          <p:cNvPr id="4" name="Slide Number Placeholder 3"/>
          <p:cNvSpPr>
            <a:spLocks noGrp="1"/>
          </p:cNvSpPr>
          <p:nvPr>
            <p:ph type="sldNum" sz="quarter" idx="10"/>
          </p:nvPr>
        </p:nvSpPr>
        <p:spPr/>
        <p:txBody>
          <a:bodyPr/>
          <a:lstStyle/>
          <a:p>
            <a:fld id="{BA98CA50-9872-4BB4-B1AD-22CA393750CE}"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98CA50-9872-4BB4-B1AD-22CA393750CE}" type="slidenum">
              <a:rPr lang="en-US" smtClean="0"/>
              <a:pPr/>
              <a:t>34</a:t>
            </a:fld>
            <a:endParaRPr lang="en-US"/>
          </a:p>
        </p:txBody>
      </p:sp>
    </p:spTree>
    <p:extLst>
      <p:ext uri="{BB962C8B-B14F-4D97-AF65-F5344CB8AC3E}">
        <p14:creationId xmlns:p14="http://schemas.microsoft.com/office/powerpoint/2010/main" val="13904537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98CA50-9872-4BB4-B1AD-22CA393750CE}" type="slidenum">
              <a:rPr lang="en-US" smtClean="0"/>
              <a:pPr/>
              <a:t>35</a:t>
            </a:fld>
            <a:endParaRPr lang="en-US"/>
          </a:p>
        </p:txBody>
      </p:sp>
    </p:spTree>
    <p:extLst>
      <p:ext uri="{BB962C8B-B14F-4D97-AF65-F5344CB8AC3E}">
        <p14:creationId xmlns:p14="http://schemas.microsoft.com/office/powerpoint/2010/main" val="39351172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98CA50-9872-4BB4-B1AD-22CA393750CE}" type="slidenum">
              <a:rPr lang="en-US" smtClean="0"/>
              <a:pPr/>
              <a:t>36</a:t>
            </a:fld>
            <a:endParaRPr lang="en-US"/>
          </a:p>
        </p:txBody>
      </p:sp>
    </p:spTree>
    <p:extLst>
      <p:ext uri="{BB962C8B-B14F-4D97-AF65-F5344CB8AC3E}">
        <p14:creationId xmlns:p14="http://schemas.microsoft.com/office/powerpoint/2010/main" val="1418320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40000" lnSpcReduction="20000"/>
          </a:bodyPr>
          <a:lstStyle/>
          <a:p>
            <a:pPr>
              <a:defRPr/>
            </a:pPr>
            <a:endParaRPr lang="en-US" dirty="0"/>
          </a:p>
        </p:txBody>
      </p:sp>
      <p:sp>
        <p:nvSpPr>
          <p:cNvPr id="31747" name="Slide Image Placeholder 5"/>
          <p:cNvSpPr>
            <a:spLocks noGrp="1" noRot="1" noChangeAspect="1" noTextEdit="1"/>
          </p:cNvSpPr>
          <p:nvPr>
            <p:ph type="sldImg"/>
          </p:nvPr>
        </p:nvSpPr>
        <p:spPr>
          <a:xfrm>
            <a:off x="552450" y="468313"/>
            <a:ext cx="3198813" cy="2398712"/>
          </a:xfr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20" charset="-128"/>
              </a:defRPr>
            </a:lvl1pPr>
            <a:lvl2pPr marL="38648154" indent="-38182318">
              <a:defRPr sz="2400" baseline="-25000">
                <a:solidFill>
                  <a:schemeClr val="tx1"/>
                </a:solidFill>
                <a:latin typeface="Arial" charset="0"/>
                <a:ea typeface="ＭＳ Ｐゴシック" pitchFamily="20" charset="-128"/>
              </a:defRPr>
            </a:lvl2pPr>
            <a:lvl3pPr>
              <a:defRPr sz="2400" baseline="-25000">
                <a:solidFill>
                  <a:schemeClr val="tx1"/>
                </a:solidFill>
                <a:latin typeface="Arial" charset="0"/>
                <a:ea typeface="ＭＳ Ｐゴシック" pitchFamily="20" charset="-128"/>
              </a:defRPr>
            </a:lvl3pPr>
            <a:lvl4pPr>
              <a:defRPr sz="2400" baseline="-25000">
                <a:solidFill>
                  <a:schemeClr val="tx1"/>
                </a:solidFill>
                <a:latin typeface="Arial" charset="0"/>
                <a:ea typeface="ＭＳ Ｐゴシック" pitchFamily="20" charset="-128"/>
              </a:defRPr>
            </a:lvl4pPr>
            <a:lvl5pPr>
              <a:defRPr sz="2400" baseline="-25000">
                <a:solidFill>
                  <a:schemeClr val="tx1"/>
                </a:solidFill>
                <a:latin typeface="Arial" charset="0"/>
                <a:ea typeface="ＭＳ Ｐゴシック" pitchFamily="20" charset="-128"/>
              </a:defRPr>
            </a:lvl5pPr>
            <a:lvl6pPr marL="465835" eaLnBrk="0" fontAlgn="base" hangingPunct="0">
              <a:spcBef>
                <a:spcPct val="0"/>
              </a:spcBef>
              <a:spcAft>
                <a:spcPct val="0"/>
              </a:spcAft>
              <a:defRPr sz="2400" baseline="-25000">
                <a:solidFill>
                  <a:schemeClr val="tx1"/>
                </a:solidFill>
                <a:latin typeface="Arial" charset="0"/>
                <a:ea typeface="ＭＳ Ｐゴシック" pitchFamily="20" charset="-128"/>
              </a:defRPr>
            </a:lvl6pPr>
            <a:lvl7pPr marL="931672" eaLnBrk="0" fontAlgn="base" hangingPunct="0">
              <a:spcBef>
                <a:spcPct val="0"/>
              </a:spcBef>
              <a:spcAft>
                <a:spcPct val="0"/>
              </a:spcAft>
              <a:defRPr sz="2400" baseline="-25000">
                <a:solidFill>
                  <a:schemeClr val="tx1"/>
                </a:solidFill>
                <a:latin typeface="Arial" charset="0"/>
                <a:ea typeface="ＭＳ Ｐゴシック" pitchFamily="20" charset="-128"/>
              </a:defRPr>
            </a:lvl7pPr>
            <a:lvl8pPr marL="1397506" eaLnBrk="0" fontAlgn="base" hangingPunct="0">
              <a:spcBef>
                <a:spcPct val="0"/>
              </a:spcBef>
              <a:spcAft>
                <a:spcPct val="0"/>
              </a:spcAft>
              <a:defRPr sz="2400" baseline="-25000">
                <a:solidFill>
                  <a:schemeClr val="tx1"/>
                </a:solidFill>
                <a:latin typeface="Arial" charset="0"/>
                <a:ea typeface="ＭＳ Ｐゴシック" pitchFamily="20" charset="-128"/>
              </a:defRPr>
            </a:lvl8pPr>
            <a:lvl9pPr marL="1863341" eaLnBrk="0" fontAlgn="base" hangingPunct="0">
              <a:spcBef>
                <a:spcPct val="0"/>
              </a:spcBef>
              <a:spcAft>
                <a:spcPct val="0"/>
              </a:spcAft>
              <a:defRPr sz="2400" baseline="-25000">
                <a:solidFill>
                  <a:schemeClr val="tx1"/>
                </a:solidFill>
                <a:latin typeface="Arial" charset="0"/>
                <a:ea typeface="ＭＳ Ｐゴシック" pitchFamily="20" charset="-128"/>
              </a:defRPr>
            </a:lvl9pPr>
          </a:lstStyle>
          <a:p>
            <a:fld id="{C45F3360-DCC9-44EF-BDC3-69FC66EE85CF}" type="datetime1">
              <a:rPr lang="en-US" sz="1200" baseline="0">
                <a:solidFill>
                  <a:prstClr val="black"/>
                </a:solidFill>
              </a:rPr>
              <a:pPr/>
              <a:t>9/29/2014</a:t>
            </a:fld>
            <a:endParaRPr lang="en-US" sz="1200" baseline="0">
              <a:solidFill>
                <a:prstClr val="black"/>
              </a:solidFill>
            </a:endParaRPr>
          </a:p>
        </p:txBody>
      </p:sp>
      <p:sp>
        <p:nvSpPr>
          <p:cNvPr id="184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20" charset="-128"/>
              </a:defRPr>
            </a:lvl1pPr>
            <a:lvl2pPr marL="38648154" indent="-38182318">
              <a:defRPr sz="2400" baseline="-25000">
                <a:solidFill>
                  <a:schemeClr val="tx1"/>
                </a:solidFill>
                <a:latin typeface="Arial" charset="0"/>
                <a:ea typeface="ＭＳ Ｐゴシック" pitchFamily="20" charset="-128"/>
              </a:defRPr>
            </a:lvl2pPr>
            <a:lvl3pPr>
              <a:defRPr sz="2400" baseline="-25000">
                <a:solidFill>
                  <a:schemeClr val="tx1"/>
                </a:solidFill>
                <a:latin typeface="Arial" charset="0"/>
                <a:ea typeface="ＭＳ Ｐゴシック" pitchFamily="20" charset="-128"/>
              </a:defRPr>
            </a:lvl3pPr>
            <a:lvl4pPr>
              <a:defRPr sz="2400" baseline="-25000">
                <a:solidFill>
                  <a:schemeClr val="tx1"/>
                </a:solidFill>
                <a:latin typeface="Arial" charset="0"/>
                <a:ea typeface="ＭＳ Ｐゴシック" pitchFamily="20" charset="-128"/>
              </a:defRPr>
            </a:lvl4pPr>
            <a:lvl5pPr>
              <a:defRPr sz="2400" baseline="-25000">
                <a:solidFill>
                  <a:schemeClr val="tx1"/>
                </a:solidFill>
                <a:latin typeface="Arial" charset="0"/>
                <a:ea typeface="ＭＳ Ｐゴシック" pitchFamily="20" charset="-128"/>
              </a:defRPr>
            </a:lvl5pPr>
            <a:lvl6pPr marL="465835" eaLnBrk="0" fontAlgn="base" hangingPunct="0">
              <a:spcBef>
                <a:spcPct val="0"/>
              </a:spcBef>
              <a:spcAft>
                <a:spcPct val="0"/>
              </a:spcAft>
              <a:defRPr sz="2400" baseline="-25000">
                <a:solidFill>
                  <a:schemeClr val="tx1"/>
                </a:solidFill>
                <a:latin typeface="Arial" charset="0"/>
                <a:ea typeface="ＭＳ Ｐゴシック" pitchFamily="20" charset="-128"/>
              </a:defRPr>
            </a:lvl6pPr>
            <a:lvl7pPr marL="931672" eaLnBrk="0" fontAlgn="base" hangingPunct="0">
              <a:spcBef>
                <a:spcPct val="0"/>
              </a:spcBef>
              <a:spcAft>
                <a:spcPct val="0"/>
              </a:spcAft>
              <a:defRPr sz="2400" baseline="-25000">
                <a:solidFill>
                  <a:schemeClr val="tx1"/>
                </a:solidFill>
                <a:latin typeface="Arial" charset="0"/>
                <a:ea typeface="ＭＳ Ｐゴシック" pitchFamily="20" charset="-128"/>
              </a:defRPr>
            </a:lvl7pPr>
            <a:lvl8pPr marL="1397506" eaLnBrk="0" fontAlgn="base" hangingPunct="0">
              <a:spcBef>
                <a:spcPct val="0"/>
              </a:spcBef>
              <a:spcAft>
                <a:spcPct val="0"/>
              </a:spcAft>
              <a:defRPr sz="2400" baseline="-25000">
                <a:solidFill>
                  <a:schemeClr val="tx1"/>
                </a:solidFill>
                <a:latin typeface="Arial" charset="0"/>
                <a:ea typeface="ＭＳ Ｐゴシック" pitchFamily="20" charset="-128"/>
              </a:defRPr>
            </a:lvl8pPr>
            <a:lvl9pPr marL="1863341" eaLnBrk="0" fontAlgn="base" hangingPunct="0">
              <a:spcBef>
                <a:spcPct val="0"/>
              </a:spcBef>
              <a:spcAft>
                <a:spcPct val="0"/>
              </a:spcAft>
              <a:defRPr sz="2400" baseline="-25000">
                <a:solidFill>
                  <a:schemeClr val="tx1"/>
                </a:solidFill>
                <a:latin typeface="Arial" charset="0"/>
                <a:ea typeface="ＭＳ Ｐゴシック" pitchFamily="20" charset="-128"/>
              </a:defRPr>
            </a:lvl9pPr>
          </a:lstStyle>
          <a:p>
            <a:fld id="{F46444AA-0A56-431E-B4CB-7446556DA5D4}" type="slidenum">
              <a:rPr lang="en-US" sz="1200" baseline="0">
                <a:solidFill>
                  <a:prstClr val="black"/>
                </a:solidFill>
              </a:rPr>
              <a:pPr/>
              <a:t>5</a:t>
            </a:fld>
            <a:endParaRPr lang="en-US" sz="1200" baseline="0">
              <a:solidFill>
                <a:prstClr val="black"/>
              </a:solidFill>
            </a:endParaRPr>
          </a:p>
        </p:txBody>
      </p:sp>
      <p:sp>
        <p:nvSpPr>
          <p:cNvPr id="18436" name="Rectangle 2"/>
          <p:cNvSpPr>
            <a:spLocks noGrp="1" noRot="1" noChangeAspect="1" noChangeArrowheads="1" noTextEdit="1"/>
          </p:cNvSpPr>
          <p:nvPr>
            <p:ph type="sldImg"/>
          </p:nvPr>
        </p:nvSpPr>
        <p:spPr>
          <a:ln/>
        </p:spPr>
      </p:sp>
      <p:sp>
        <p:nvSpPr>
          <p:cNvPr id="184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98CA50-9872-4BB4-B1AD-22CA393750CE}" type="slidenum">
              <a:rPr lang="en-US" smtClean="0"/>
              <a:pPr/>
              <a:t>6</a:t>
            </a:fld>
            <a:endParaRPr lang="en-US"/>
          </a:p>
        </p:txBody>
      </p:sp>
    </p:spTree>
    <p:extLst>
      <p:ext uri="{BB962C8B-B14F-4D97-AF65-F5344CB8AC3E}">
        <p14:creationId xmlns:p14="http://schemas.microsoft.com/office/powerpoint/2010/main" val="1945718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None/>
            </a:pPr>
            <a:r>
              <a:rPr lang="en-US" b="1" dirty="0" smtClean="0"/>
              <a:t>External Pressures</a:t>
            </a:r>
          </a:p>
          <a:p>
            <a:pPr>
              <a:buFont typeface="Arial"/>
              <a:buNone/>
            </a:pPr>
            <a:endParaRPr lang="en-US" b="1" dirty="0" smtClean="0"/>
          </a:p>
          <a:p>
            <a:pPr lvl="1">
              <a:buFont typeface="Wingdings" charset="2"/>
              <a:buChar char="Ø"/>
            </a:pPr>
            <a:r>
              <a:rPr lang="en-US" b="0" baseline="0" dirty="0" smtClean="0"/>
              <a:t> “</a:t>
            </a:r>
            <a:r>
              <a:rPr lang="en-US" b="0" baseline="0" dirty="0" err="1" smtClean="0"/>
              <a:t>Knowns</a:t>
            </a:r>
            <a:r>
              <a:rPr lang="en-US" b="0" baseline="0" dirty="0" smtClean="0"/>
              <a:t> and Unknowns of </a:t>
            </a:r>
            <a:r>
              <a:rPr lang="en-US" b="0" baseline="0" dirty="0" err="1" smtClean="0"/>
              <a:t>Obamacare</a:t>
            </a:r>
            <a:endParaRPr lang="en-US" b="0" baseline="0" dirty="0" smtClean="0"/>
          </a:p>
          <a:p>
            <a:pPr lvl="1">
              <a:buFont typeface="Wingdings" charset="2"/>
              <a:buChar char="Ø"/>
            </a:pPr>
            <a:endParaRPr lang="en-US" b="0" baseline="0" dirty="0" smtClean="0"/>
          </a:p>
          <a:p>
            <a:pPr lvl="1">
              <a:buFont typeface="Wingdings" charset="2"/>
              <a:buChar char="Ø"/>
            </a:pPr>
            <a:r>
              <a:rPr lang="en-US" b="0" baseline="0" dirty="0" smtClean="0"/>
              <a:t> CMS Initiatives</a:t>
            </a:r>
          </a:p>
          <a:p>
            <a:pPr lvl="2">
              <a:buFont typeface="Wingdings" charset="2"/>
              <a:buChar char="§"/>
            </a:pPr>
            <a:r>
              <a:rPr lang="en-US" b="0" baseline="0" dirty="0" smtClean="0"/>
              <a:t> Bundled Payments</a:t>
            </a:r>
          </a:p>
          <a:p>
            <a:pPr lvl="2">
              <a:buFont typeface="Wingdings" charset="2"/>
              <a:buChar char="§"/>
            </a:pPr>
            <a:r>
              <a:rPr lang="en-US" b="0" baseline="0" dirty="0" smtClean="0"/>
              <a:t>Patient Referrals and Reimbursement rates based on provider quality and cost efficiencies</a:t>
            </a:r>
          </a:p>
          <a:p>
            <a:pPr lvl="2">
              <a:buFont typeface="Wingdings" charset="2"/>
              <a:buChar char="§"/>
            </a:pPr>
            <a:endParaRPr lang="en-US" b="0" baseline="0" dirty="0" smtClean="0"/>
          </a:p>
          <a:p>
            <a:pPr lvl="1">
              <a:buFont typeface="Wingdings" charset="2"/>
              <a:buChar char="Ø"/>
            </a:pPr>
            <a:r>
              <a:rPr lang="en-US" b="0" baseline="0" dirty="0" smtClean="0"/>
              <a:t> Value Based Purchasing</a:t>
            </a:r>
          </a:p>
          <a:p>
            <a:pPr lvl="2">
              <a:buFont typeface="Wingdings" charset="2"/>
              <a:buChar char="§"/>
            </a:pPr>
            <a:r>
              <a:rPr lang="en-US" b="0" baseline="0" dirty="0" smtClean="0"/>
              <a:t> Focus on </a:t>
            </a:r>
            <a:r>
              <a:rPr lang="en-US" b="1" u="sng" baseline="0" dirty="0" smtClean="0"/>
              <a:t>Quality</a:t>
            </a:r>
            <a:r>
              <a:rPr lang="en-US" b="1" u="none" baseline="0" dirty="0" smtClean="0"/>
              <a:t> not Quantity</a:t>
            </a:r>
            <a:endParaRPr lang="en-US" b="1" u="sng" dirty="0" smtClean="0"/>
          </a:p>
          <a:p>
            <a:endParaRPr lang="en-US" dirty="0"/>
          </a:p>
        </p:txBody>
      </p:sp>
      <p:sp>
        <p:nvSpPr>
          <p:cNvPr id="4" name="Slide Number Placeholder 3"/>
          <p:cNvSpPr>
            <a:spLocks noGrp="1"/>
          </p:cNvSpPr>
          <p:nvPr>
            <p:ph type="sldNum" sz="quarter" idx="10"/>
          </p:nvPr>
        </p:nvSpPr>
        <p:spPr/>
        <p:txBody>
          <a:bodyPr/>
          <a:lstStyle/>
          <a:p>
            <a:fld id="{BA98CA50-9872-4BB4-B1AD-22CA393750C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None/>
            </a:pPr>
            <a:r>
              <a:rPr lang="en-US" b="1" dirty="0" smtClean="0"/>
              <a:t>External Pressures</a:t>
            </a:r>
          </a:p>
          <a:p>
            <a:pPr>
              <a:buFont typeface="Arial"/>
              <a:buNone/>
            </a:pPr>
            <a:endParaRPr lang="en-US" b="1" dirty="0" smtClean="0"/>
          </a:p>
          <a:p>
            <a:pPr lvl="1">
              <a:buFont typeface="Wingdings" charset="2"/>
              <a:buChar char="Ø"/>
            </a:pPr>
            <a:r>
              <a:rPr lang="en-US" b="0" baseline="0" dirty="0" smtClean="0"/>
              <a:t> “</a:t>
            </a:r>
            <a:r>
              <a:rPr lang="en-US" b="0" baseline="0" dirty="0" err="1" smtClean="0"/>
              <a:t>Knowns</a:t>
            </a:r>
            <a:r>
              <a:rPr lang="en-US" b="0" baseline="0" dirty="0" smtClean="0"/>
              <a:t> and Unknowns of </a:t>
            </a:r>
            <a:r>
              <a:rPr lang="en-US" b="0" baseline="0" dirty="0" err="1" smtClean="0"/>
              <a:t>Obamacare</a:t>
            </a:r>
            <a:endParaRPr lang="en-US" b="0" baseline="0" dirty="0" smtClean="0"/>
          </a:p>
          <a:p>
            <a:pPr lvl="1">
              <a:buFont typeface="Wingdings" charset="2"/>
              <a:buChar char="Ø"/>
            </a:pPr>
            <a:endParaRPr lang="en-US" b="0" baseline="0" dirty="0" smtClean="0"/>
          </a:p>
          <a:p>
            <a:pPr lvl="1">
              <a:buFont typeface="Wingdings" charset="2"/>
              <a:buChar char="Ø"/>
            </a:pPr>
            <a:r>
              <a:rPr lang="en-US" b="0" baseline="0" dirty="0" smtClean="0"/>
              <a:t> CMS Initiatives</a:t>
            </a:r>
          </a:p>
          <a:p>
            <a:pPr lvl="2">
              <a:buFont typeface="Wingdings" charset="2"/>
              <a:buChar char="§"/>
            </a:pPr>
            <a:r>
              <a:rPr lang="en-US" b="0" baseline="0" dirty="0" smtClean="0"/>
              <a:t> Bundled Payments</a:t>
            </a:r>
          </a:p>
          <a:p>
            <a:pPr lvl="2">
              <a:buFont typeface="Wingdings" charset="2"/>
              <a:buChar char="§"/>
            </a:pPr>
            <a:r>
              <a:rPr lang="en-US" b="0" baseline="0" dirty="0" smtClean="0"/>
              <a:t>Patient Referrals and Reimbursement rates based on provider quality and cost efficiencies</a:t>
            </a:r>
          </a:p>
          <a:p>
            <a:pPr lvl="2">
              <a:buFont typeface="Wingdings" charset="2"/>
              <a:buChar char="§"/>
            </a:pPr>
            <a:endParaRPr lang="en-US" b="0" baseline="0" dirty="0" smtClean="0"/>
          </a:p>
          <a:p>
            <a:pPr lvl="1">
              <a:buFont typeface="Wingdings" charset="2"/>
              <a:buChar char="Ø"/>
            </a:pPr>
            <a:r>
              <a:rPr lang="en-US" b="0" baseline="0" dirty="0" smtClean="0"/>
              <a:t> Value Based Purchasing</a:t>
            </a:r>
          </a:p>
          <a:p>
            <a:pPr lvl="2">
              <a:buFont typeface="Wingdings" charset="2"/>
              <a:buChar char="§"/>
            </a:pPr>
            <a:r>
              <a:rPr lang="en-US" b="0" baseline="0" dirty="0" smtClean="0"/>
              <a:t> Focus on </a:t>
            </a:r>
            <a:r>
              <a:rPr lang="en-US" b="1" u="sng" baseline="0" dirty="0" smtClean="0"/>
              <a:t>Quality</a:t>
            </a:r>
            <a:r>
              <a:rPr lang="en-US" b="1" u="none" baseline="0" dirty="0" smtClean="0"/>
              <a:t> not Quantity</a:t>
            </a:r>
            <a:endParaRPr lang="en-US" dirty="0"/>
          </a:p>
        </p:txBody>
      </p:sp>
      <p:sp>
        <p:nvSpPr>
          <p:cNvPr id="4" name="Slide Number Placeholder 3"/>
          <p:cNvSpPr>
            <a:spLocks noGrp="1"/>
          </p:cNvSpPr>
          <p:nvPr>
            <p:ph type="sldNum" sz="quarter" idx="10"/>
          </p:nvPr>
        </p:nvSpPr>
        <p:spPr/>
        <p:txBody>
          <a:bodyPr/>
          <a:lstStyle/>
          <a:p>
            <a:fld id="{BA98CA50-9872-4BB4-B1AD-22CA393750C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Internal Pressures</a:t>
            </a:r>
          </a:p>
          <a:p>
            <a:pPr lvl="1">
              <a:buFont typeface="Wingdings" charset="2"/>
              <a:buChar char="Ø"/>
            </a:pPr>
            <a:r>
              <a:rPr lang="en-US" b="1" baseline="0" dirty="0" smtClean="0"/>
              <a:t> </a:t>
            </a:r>
            <a:r>
              <a:rPr lang="en-US" b="0" baseline="0" dirty="0" smtClean="0"/>
              <a:t>Stewardship and Financial Health of LLUMC</a:t>
            </a:r>
          </a:p>
          <a:p>
            <a:pPr lvl="2">
              <a:buFont typeface="Wingdings" charset="2"/>
              <a:buChar char="§"/>
            </a:pPr>
            <a:r>
              <a:rPr lang="en-US" b="0" baseline="0" dirty="0" smtClean="0"/>
              <a:t> Goal is to reduce our losses on </a:t>
            </a:r>
            <a:r>
              <a:rPr lang="en-US" b="0" baseline="0" dirty="0" err="1" smtClean="0"/>
              <a:t>Medi</a:t>
            </a:r>
            <a:r>
              <a:rPr lang="en-US" b="0" baseline="0" dirty="0" smtClean="0"/>
              <a:t>-Cal / Medic-Aid Reimbursements so that we can try and break even on </a:t>
            </a:r>
            <a:r>
              <a:rPr lang="en-US" b="0" baseline="0" dirty="0" err="1" smtClean="0"/>
              <a:t>Medi</a:t>
            </a:r>
            <a:r>
              <a:rPr lang="en-US" b="0" baseline="0" dirty="0" smtClean="0"/>
              <a:t>-Care reimbursements because the ability to cost shift is being significantly diminished</a:t>
            </a:r>
          </a:p>
          <a:p>
            <a:pPr lvl="2">
              <a:buFont typeface="Wingdings" charset="2"/>
              <a:buNone/>
            </a:pPr>
            <a:endParaRPr lang="en-US" b="0" baseline="0" dirty="0" smtClean="0"/>
          </a:p>
          <a:p>
            <a:pPr lvl="1">
              <a:buFont typeface="Wingdings" charset="2"/>
              <a:buChar char="Ø"/>
            </a:pPr>
            <a:r>
              <a:rPr lang="en-US" b="0" baseline="0" dirty="0" smtClean="0"/>
              <a:t> Demographics</a:t>
            </a:r>
          </a:p>
          <a:p>
            <a:pPr lvl="2">
              <a:buFont typeface="Wingdings" charset="2"/>
              <a:buChar char="§"/>
            </a:pPr>
            <a:r>
              <a:rPr lang="en-US" b="0" baseline="0" dirty="0" smtClean="0"/>
              <a:t> Serving the 2 largest counties in the nation by land mass</a:t>
            </a:r>
          </a:p>
          <a:p>
            <a:pPr lvl="2">
              <a:buFont typeface="Wingdings" charset="2"/>
              <a:buChar char="§"/>
            </a:pPr>
            <a:r>
              <a:rPr lang="en-US" b="0" baseline="0" dirty="0" smtClean="0"/>
              <a:t> Largest Private </a:t>
            </a:r>
            <a:r>
              <a:rPr lang="en-US" b="0" baseline="0" dirty="0" err="1" smtClean="0"/>
              <a:t>MediCAL</a:t>
            </a:r>
            <a:r>
              <a:rPr lang="en-US" b="0" baseline="0" dirty="0" smtClean="0"/>
              <a:t> / Medic-Aid Provider in CA</a:t>
            </a:r>
          </a:p>
          <a:p>
            <a:pPr lvl="2">
              <a:buFont typeface="Wingdings" charset="2"/>
              <a:buChar char="§"/>
            </a:pPr>
            <a:r>
              <a:rPr lang="en-US" b="0" baseline="0" dirty="0" smtClean="0"/>
              <a:t> 75% of Children’s Hospital patients are </a:t>
            </a:r>
            <a:r>
              <a:rPr lang="en-US" b="0" baseline="0" dirty="0" err="1" smtClean="0"/>
              <a:t>MediCAL</a:t>
            </a:r>
            <a:r>
              <a:rPr lang="en-US" b="0" baseline="0" dirty="0" smtClean="0"/>
              <a:t> </a:t>
            </a:r>
          </a:p>
          <a:p>
            <a:pPr lvl="2">
              <a:buFont typeface="Wingdings" charset="2"/>
              <a:buChar char="§"/>
            </a:pPr>
            <a:endParaRPr lang="en-US" b="0" baseline="0" dirty="0" smtClean="0"/>
          </a:p>
          <a:p>
            <a:pPr lvl="1">
              <a:buFont typeface="Wingdings" charset="2"/>
              <a:buChar char="Ø"/>
            </a:pPr>
            <a:r>
              <a:rPr lang="en-US" b="0" baseline="0" dirty="0" smtClean="0"/>
              <a:t> Competition in the Market Place</a:t>
            </a:r>
          </a:p>
          <a:p>
            <a:pPr lvl="1">
              <a:buFont typeface="Wingdings" charset="2"/>
              <a:buChar char="Ø"/>
            </a:pPr>
            <a:endParaRPr lang="en-US" b="0" baseline="0" dirty="0" smtClean="0"/>
          </a:p>
          <a:p>
            <a:pPr lvl="1">
              <a:buFont typeface="Wingdings" charset="2"/>
              <a:buChar char="Ø"/>
            </a:pPr>
            <a:r>
              <a:rPr lang="en-US" b="0" baseline="0" dirty="0" smtClean="0"/>
              <a:t> Preservation of the last U.S. Christian Medical School</a:t>
            </a:r>
            <a:endParaRPr lang="en-US" b="1" dirty="0"/>
          </a:p>
        </p:txBody>
      </p:sp>
      <p:sp>
        <p:nvSpPr>
          <p:cNvPr id="4" name="Slide Number Placeholder 3"/>
          <p:cNvSpPr>
            <a:spLocks noGrp="1"/>
          </p:cNvSpPr>
          <p:nvPr>
            <p:ph type="sldNum" sz="quarter" idx="10"/>
          </p:nvPr>
        </p:nvSpPr>
        <p:spPr/>
        <p:txBody>
          <a:bodyPr/>
          <a:lstStyle/>
          <a:p>
            <a:fld id="{BA98CA50-9872-4BB4-B1AD-22CA393750C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age">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78734" y="630420"/>
            <a:ext cx="5582186" cy="4322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userDrawn="1"/>
        </p:nvCxnSpPr>
        <p:spPr>
          <a:xfrm>
            <a:off x="0" y="5819775"/>
            <a:ext cx="9144000" cy="0"/>
          </a:xfrm>
          <a:prstGeom prst="line">
            <a:avLst/>
          </a:prstGeom>
          <a:ln w="34925">
            <a:solidFill>
              <a:srgbClr val="B2A6D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0" y="5686425"/>
            <a:ext cx="9144000" cy="0"/>
          </a:xfrm>
          <a:prstGeom prst="line">
            <a:avLst/>
          </a:prstGeom>
          <a:ln w="34925">
            <a:solidFill>
              <a:srgbClr val="31C5C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5562600"/>
            <a:ext cx="9144000" cy="0"/>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69827" y="6027057"/>
            <a:ext cx="1952034" cy="78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705599" y="6020039"/>
            <a:ext cx="2315639" cy="78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1257" y="5933646"/>
            <a:ext cx="2083534" cy="880366"/>
          </a:xfrm>
          <a:prstGeom prst="rect">
            <a:avLst/>
          </a:prstGeom>
        </p:spPr>
      </p:pic>
    </p:spTree>
    <p:extLst>
      <p:ext uri="{BB962C8B-B14F-4D97-AF65-F5344CB8AC3E}">
        <p14:creationId xmlns:p14="http://schemas.microsoft.com/office/powerpoint/2010/main" val="40521763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itle 1"/>
          <p:cNvSpPr>
            <a:spLocks noGrp="1"/>
          </p:cNvSpPr>
          <p:nvPr>
            <p:ph type="title"/>
          </p:nvPr>
        </p:nvSpPr>
        <p:spPr>
          <a:xfrm>
            <a:off x="1792288" y="4648200"/>
            <a:ext cx="5486400" cy="566738"/>
          </a:xfrm>
        </p:spPr>
        <p:txBody>
          <a:bodyPr anchor="b"/>
          <a:lstStyle>
            <a:lvl1pPr algn="l">
              <a:defRPr sz="2000" b="1"/>
            </a:lvl1pPr>
          </a:lstStyle>
          <a:p>
            <a:r>
              <a:rPr lang="en-US" smtClean="0"/>
              <a:t>Click to edit Master title style</a:t>
            </a:r>
            <a:endParaRPr lang="en-US"/>
          </a:p>
        </p:txBody>
      </p:sp>
      <p:sp>
        <p:nvSpPr>
          <p:cNvPr id="12" name="Picture Placeholder 2"/>
          <p:cNvSpPr>
            <a:spLocks noGrp="1"/>
          </p:cNvSpPr>
          <p:nvPr>
            <p:ph type="pic" idx="1"/>
          </p:nvPr>
        </p:nvSpPr>
        <p:spPr>
          <a:xfrm>
            <a:off x="1792288" y="5334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3" name="Text Placeholder 3"/>
          <p:cNvSpPr>
            <a:spLocks noGrp="1"/>
          </p:cNvSpPr>
          <p:nvPr>
            <p:ph type="body" sz="half" idx="2"/>
          </p:nvPr>
        </p:nvSpPr>
        <p:spPr>
          <a:xfrm>
            <a:off x="1792288" y="52149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81600" y="6172200"/>
            <a:ext cx="1574007" cy="634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34200" y="6114841"/>
            <a:ext cx="1828800" cy="621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2400" y="5935704"/>
            <a:ext cx="2083534" cy="880366"/>
          </a:xfrm>
          <a:prstGeom prst="rect">
            <a:avLst/>
          </a:prstGeom>
        </p:spPr>
      </p:pic>
    </p:spTree>
    <p:extLst>
      <p:ext uri="{BB962C8B-B14F-4D97-AF65-F5344CB8AC3E}">
        <p14:creationId xmlns:p14="http://schemas.microsoft.com/office/powerpoint/2010/main" val="10765910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Page">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78734" y="630420"/>
            <a:ext cx="5582186" cy="4322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userDrawn="1"/>
        </p:nvCxnSpPr>
        <p:spPr>
          <a:xfrm>
            <a:off x="0" y="5819775"/>
            <a:ext cx="9144000" cy="0"/>
          </a:xfrm>
          <a:prstGeom prst="line">
            <a:avLst/>
          </a:prstGeom>
          <a:ln w="34925">
            <a:solidFill>
              <a:srgbClr val="B2A6D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0" y="5686425"/>
            <a:ext cx="9144000" cy="0"/>
          </a:xfrm>
          <a:prstGeom prst="line">
            <a:avLst/>
          </a:prstGeom>
          <a:ln w="34925">
            <a:solidFill>
              <a:srgbClr val="31C5C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5562600"/>
            <a:ext cx="9144000" cy="0"/>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69827" y="6027057"/>
            <a:ext cx="1952034" cy="78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705599" y="6020039"/>
            <a:ext cx="2315639" cy="78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93780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9171A-93DC-E34F-BD5F-889946C639D0}" type="datetimeFigureOut">
              <a:rPr lang="en-US" smtClean="0">
                <a:solidFill>
                  <a:prstClr val="black">
                    <a:tint val="75000"/>
                  </a:prstClr>
                </a:solidFill>
                <a:latin typeface="Calibri"/>
              </a:rPr>
              <a:pPr/>
              <a:t>9/29/2014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76E0D2A-8097-3645-AE28-53738EA3FA6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82457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9171A-93DC-E34F-BD5F-889946C639D0}" type="datetimeFigureOut">
              <a:rPr lang="en-US" smtClean="0">
                <a:solidFill>
                  <a:prstClr val="black">
                    <a:tint val="75000"/>
                  </a:prstClr>
                </a:solidFill>
                <a:latin typeface="Calibri"/>
              </a:rPr>
              <a:pPr/>
              <a:t>9/29/2014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76E0D2A-8097-3645-AE28-53738EA3FA6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7066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9171A-93DC-E34F-BD5F-889946C639D0}" type="datetimeFigureOut">
              <a:rPr lang="en-US" smtClean="0">
                <a:solidFill>
                  <a:prstClr val="black">
                    <a:tint val="75000"/>
                  </a:prstClr>
                </a:solidFill>
                <a:latin typeface="Calibri"/>
              </a:rPr>
              <a:pPr/>
              <a:t>9/29/2014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76E0D2A-8097-3645-AE28-53738EA3FA6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23840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9171A-93DC-E34F-BD5F-889946C639D0}" type="datetimeFigureOut">
              <a:rPr lang="en-US" smtClean="0">
                <a:solidFill>
                  <a:prstClr val="black">
                    <a:tint val="75000"/>
                  </a:prstClr>
                </a:solidFill>
                <a:latin typeface="Calibri"/>
              </a:rPr>
              <a:pPr/>
              <a:t>9/29/2014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76E0D2A-8097-3645-AE28-53738EA3FA6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55391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9171A-93DC-E34F-BD5F-889946C639D0}" type="datetimeFigureOut">
              <a:rPr lang="en-US" smtClean="0">
                <a:solidFill>
                  <a:prstClr val="black">
                    <a:tint val="75000"/>
                  </a:prstClr>
                </a:solidFill>
                <a:latin typeface="Calibri"/>
              </a:rPr>
              <a:pPr/>
              <a:t>9/29/2014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76E0D2A-8097-3645-AE28-53738EA3FA6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05787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9171A-93DC-E34F-BD5F-889946C639D0}" type="datetimeFigureOut">
              <a:rPr lang="en-US" smtClean="0">
                <a:solidFill>
                  <a:prstClr val="black">
                    <a:tint val="75000"/>
                  </a:prstClr>
                </a:solidFill>
                <a:latin typeface="Calibri"/>
              </a:rPr>
              <a:pPr/>
              <a:t>9/29/2014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76E0D2A-8097-3645-AE28-53738EA3FA6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6328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9171A-93DC-E34F-BD5F-889946C639D0}" type="datetimeFigureOut">
              <a:rPr lang="en-US" smtClean="0">
                <a:solidFill>
                  <a:prstClr val="black">
                    <a:tint val="75000"/>
                  </a:prstClr>
                </a:solidFill>
                <a:latin typeface="Calibri"/>
              </a:rPr>
              <a:pPr/>
              <a:t>9/29/2014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76E0D2A-8097-3645-AE28-53738EA3FA6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09997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9171A-93DC-E34F-BD5F-889946C639D0}" type="datetimeFigureOut">
              <a:rPr lang="en-US" smtClean="0">
                <a:solidFill>
                  <a:prstClr val="black">
                    <a:tint val="75000"/>
                  </a:prstClr>
                </a:solidFill>
                <a:latin typeface="Calibri"/>
              </a:rPr>
              <a:pPr/>
              <a:t>9/29/2014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76E0D2A-8097-3645-AE28-53738EA3FA6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55653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94831" y="401820"/>
            <a:ext cx="2924969" cy="2264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7"/>
          <p:cNvSpPr>
            <a:spLocks noGrp="1"/>
          </p:cNvSpPr>
          <p:nvPr>
            <p:ph type="ctrTitle" hasCustomPrompt="1"/>
          </p:nvPr>
        </p:nvSpPr>
        <p:spPr>
          <a:xfrm>
            <a:off x="1219200" y="3148965"/>
            <a:ext cx="6858000" cy="990600"/>
          </a:xfrm>
        </p:spPr>
        <p:txBody>
          <a:bodyPr anchor="ctr" anchorCtr="0"/>
          <a:lstStyle>
            <a:lvl1pPr algn="r">
              <a:defRPr sz="3200">
                <a:solidFill>
                  <a:schemeClr val="tx1"/>
                </a:solidFill>
              </a:defRPr>
            </a:lvl1pPr>
          </a:lstStyle>
          <a:p>
            <a:r>
              <a:rPr kumimoji="0" lang="en-US" dirty="0" smtClean="0"/>
              <a:t>Speaker Name &amp; Title</a:t>
            </a:r>
            <a:endParaRPr kumimoji="0" lang="en-US" dirty="0"/>
          </a:p>
        </p:txBody>
      </p:sp>
      <p:sp>
        <p:nvSpPr>
          <p:cNvPr id="18" name="Subtitle 8"/>
          <p:cNvSpPr>
            <a:spLocks noGrp="1"/>
          </p:cNvSpPr>
          <p:nvPr>
            <p:ph type="subTitle" idx="1" hasCustomPrompt="1"/>
          </p:nvPr>
        </p:nvSpPr>
        <p:spPr>
          <a:xfrm>
            <a:off x="1219200" y="4724400"/>
            <a:ext cx="6858000" cy="889000"/>
          </a:xfrm>
        </p:spPr>
        <p:txBody>
          <a:bodyPr anchor="ctr">
            <a:normAutofit/>
          </a:bodyPr>
          <a:lstStyle>
            <a:lvl1pPr marL="0" indent="0" algn="r">
              <a:buNone/>
              <a:defRPr sz="2800" baseline="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Subject / Session Title</a:t>
            </a:r>
            <a:endParaRPr kumimoji="0" lang="en-US" dirty="0"/>
          </a:p>
        </p:txBody>
      </p:sp>
      <p:sp>
        <p:nvSpPr>
          <p:cNvPr id="19" name="Rectangle 18"/>
          <p:cNvSpPr/>
          <p:nvPr userDrawn="1"/>
        </p:nvSpPr>
        <p:spPr>
          <a:xfrm>
            <a:off x="904875" y="291084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0" name="Rectangle 19"/>
          <p:cNvSpPr/>
          <p:nvPr userDrawn="1"/>
        </p:nvSpPr>
        <p:spPr>
          <a:xfrm>
            <a:off x="914400" y="4648200"/>
            <a:ext cx="7315200" cy="11430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Rectangle 20"/>
          <p:cNvSpPr/>
          <p:nvPr userDrawn="1"/>
        </p:nvSpPr>
        <p:spPr>
          <a:xfrm>
            <a:off x="904875" y="291084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userDrawn="1"/>
        </p:nvSpPr>
        <p:spPr>
          <a:xfrm>
            <a:off x="914400" y="4648200"/>
            <a:ext cx="228600" cy="11430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48200" y="6185249"/>
            <a:ext cx="1574007" cy="634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600372" y="6185249"/>
            <a:ext cx="1828800" cy="621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1257" y="5933646"/>
            <a:ext cx="2083534" cy="880366"/>
          </a:xfrm>
          <a:prstGeom prst="rect">
            <a:avLst/>
          </a:prstGeom>
        </p:spPr>
      </p:pic>
    </p:spTree>
    <p:extLst>
      <p:ext uri="{BB962C8B-B14F-4D97-AF65-F5344CB8AC3E}">
        <p14:creationId xmlns:p14="http://schemas.microsoft.com/office/powerpoint/2010/main" val="338675065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9171A-93DC-E34F-BD5F-889946C639D0}" type="datetimeFigureOut">
              <a:rPr lang="en-US" smtClean="0">
                <a:solidFill>
                  <a:prstClr val="black">
                    <a:tint val="75000"/>
                  </a:prstClr>
                </a:solidFill>
                <a:latin typeface="Calibri"/>
              </a:rPr>
              <a:pPr/>
              <a:t>9/29/2014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76E0D2A-8097-3645-AE28-53738EA3FA6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32555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9171A-93DC-E34F-BD5F-889946C639D0}" type="datetimeFigureOut">
              <a:rPr lang="en-US" smtClean="0">
                <a:solidFill>
                  <a:prstClr val="black">
                    <a:tint val="75000"/>
                  </a:prstClr>
                </a:solidFill>
                <a:latin typeface="Calibri"/>
              </a:rPr>
              <a:pPr/>
              <a:t>9/29/2014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76E0D2A-8097-3645-AE28-53738EA3FA6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39397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9171A-93DC-E34F-BD5F-889946C639D0}" type="datetimeFigureOut">
              <a:rPr lang="en-US" smtClean="0">
                <a:solidFill>
                  <a:prstClr val="black">
                    <a:tint val="75000"/>
                  </a:prstClr>
                </a:solidFill>
                <a:latin typeface="Calibri"/>
              </a:rPr>
              <a:pPr/>
              <a:t>9/29/2014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76E0D2A-8097-3645-AE28-53738EA3FA6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25184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52400"/>
            <a:ext cx="8229600" cy="944562"/>
          </a:xfrm>
        </p:spPr>
        <p:txBody>
          <a:bodyPr/>
          <a:lstStyle>
            <a:lvl1pPr>
              <a:defRPr baseline="0"/>
            </a:lvl1pPr>
          </a:lstStyle>
          <a:p>
            <a:r>
              <a:rPr lang="en-US" dirty="0" smtClean="0"/>
              <a:t>Headline / Title</a:t>
            </a:r>
            <a:endParaRPr lang="en-US" dirty="0"/>
          </a:p>
        </p:txBody>
      </p:sp>
      <p:sp>
        <p:nvSpPr>
          <p:cNvPr id="8" name="Content Placeholder 2"/>
          <p:cNvSpPr>
            <a:spLocks noGrp="1"/>
          </p:cNvSpPr>
          <p:nvPr>
            <p:ph idx="1" hasCustomPrompt="1"/>
          </p:nvPr>
        </p:nvSpPr>
        <p:spPr>
          <a:xfrm>
            <a:off x="457200" y="1476829"/>
            <a:ext cx="8229600" cy="4572000"/>
          </a:xfrm>
        </p:spPr>
        <p:txBody>
          <a:bodyPr/>
          <a:lstStyle>
            <a:lvl1pPr marL="342900" indent="-342900">
              <a:buFont typeface="Arial" pitchFamily="34" charset="0"/>
              <a:buChar char="•"/>
              <a:defRPr baseline="0"/>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dirty="0" smtClean="0"/>
              <a:t>Subject Line 1</a:t>
            </a:r>
          </a:p>
          <a:p>
            <a:pPr lvl="1"/>
            <a:r>
              <a:rPr lang="en-US" dirty="0" smtClean="0"/>
              <a:t>Level 2</a:t>
            </a:r>
          </a:p>
          <a:p>
            <a:pPr lvl="2"/>
            <a:r>
              <a:rPr lang="en-US" dirty="0" smtClean="0"/>
              <a:t>Level 3</a:t>
            </a:r>
          </a:p>
          <a:p>
            <a:pPr lvl="3"/>
            <a:r>
              <a:rPr lang="en-US" dirty="0" smtClean="0"/>
              <a:t>Level 4</a:t>
            </a:r>
          </a:p>
        </p:txBody>
      </p:sp>
      <p:cxnSp>
        <p:nvCxnSpPr>
          <p:cNvPr id="13" name="Straight Connector 12"/>
          <p:cNvCxnSpPr/>
          <p:nvPr userDrawn="1"/>
        </p:nvCxnSpPr>
        <p:spPr>
          <a:xfrm>
            <a:off x="0" y="1371600"/>
            <a:ext cx="9144000" cy="0"/>
          </a:xfrm>
          <a:prstGeom prst="line">
            <a:avLst/>
          </a:prstGeom>
          <a:ln w="3492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0" y="1295400"/>
            <a:ext cx="9144000" cy="0"/>
          </a:xfrm>
          <a:prstGeom prst="line">
            <a:avLst/>
          </a:prstGeom>
          <a:ln w="34925">
            <a:solidFill>
              <a:srgbClr val="31C5C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0" y="1219200"/>
            <a:ext cx="9144000" cy="0"/>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76800" y="6172200"/>
            <a:ext cx="1574007" cy="634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00372" y="6185249"/>
            <a:ext cx="1828800" cy="621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8600" y="6090690"/>
            <a:ext cx="1887591" cy="797573"/>
          </a:xfrm>
          <a:prstGeom prst="rect">
            <a:avLst/>
          </a:prstGeom>
        </p:spPr>
      </p:pic>
    </p:spTree>
    <p:extLst>
      <p:ext uri="{BB962C8B-B14F-4D97-AF65-F5344CB8AC3E}">
        <p14:creationId xmlns:p14="http://schemas.microsoft.com/office/powerpoint/2010/main" val="27087413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02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21302" y="609600"/>
            <a:ext cx="488909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976529" y="6172199"/>
            <a:ext cx="1574007" cy="634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10400" y="6172199"/>
            <a:ext cx="1828800" cy="621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1257" y="5933646"/>
            <a:ext cx="2083534" cy="880366"/>
          </a:xfrm>
          <a:prstGeom prst="rect">
            <a:avLst/>
          </a:prstGeom>
        </p:spPr>
      </p:pic>
    </p:spTree>
    <p:extLst>
      <p:ext uri="{BB962C8B-B14F-4D97-AF65-F5344CB8AC3E}">
        <p14:creationId xmlns:p14="http://schemas.microsoft.com/office/powerpoint/2010/main" val="22236662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52400"/>
            <a:ext cx="8229600" cy="944562"/>
          </a:xfrm>
        </p:spPr>
        <p:txBody>
          <a:bodyPr/>
          <a:lstStyle/>
          <a:p>
            <a:r>
              <a:rPr lang="en-US" smtClean="0"/>
              <a:t>Click to edit Master title style</a:t>
            </a:r>
            <a:endParaRPr lang="en-US"/>
          </a:p>
        </p:txBody>
      </p:sp>
      <p:sp>
        <p:nvSpPr>
          <p:cNvPr id="12" name="Content Placeholder 2"/>
          <p:cNvSpPr>
            <a:spLocks noGrp="1"/>
          </p:cNvSpPr>
          <p:nvPr>
            <p:ph sz="half" idx="1"/>
          </p:nvPr>
        </p:nvSpPr>
        <p:spPr>
          <a:xfrm>
            <a:off x="457200" y="1524000"/>
            <a:ext cx="4038600" cy="4525963"/>
          </a:xfrm>
        </p:spPr>
        <p:txBody>
          <a:bodyPr/>
          <a:lstStyle>
            <a:lvl1pPr marL="342900" indent="-342900">
              <a:buFont typeface="Arial" pitchFamily="34" charset="0"/>
              <a:buChar char="•"/>
              <a:defRPr sz="2800"/>
            </a:lvl1pPr>
            <a:lvl2pPr marL="742950" indent="-285750">
              <a:buFont typeface="Arial" pitchFamily="34" charset="0"/>
              <a:buChar char="•"/>
              <a:defRPr sz="2400"/>
            </a:lvl2pPr>
            <a:lvl3pPr marL="1143000" indent="-228600">
              <a:buFont typeface="Arial" pitchFamily="34" charset="0"/>
              <a:buChar char="•"/>
              <a:defRPr sz="2000"/>
            </a:lvl3pPr>
            <a:lvl4pPr marL="1600200" indent="-228600">
              <a:buFont typeface="Arial" pitchFamily="34" charset="0"/>
              <a:buChar char="•"/>
              <a:defRPr sz="1800"/>
            </a:lvl4pPr>
            <a:lvl5pPr marL="2057400" indent="-228600">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2"/>
          </p:nvPr>
        </p:nvSpPr>
        <p:spPr>
          <a:xfrm>
            <a:off x="4648200" y="1524000"/>
            <a:ext cx="4038600" cy="4525963"/>
          </a:xfrm>
        </p:spPr>
        <p:txBody>
          <a:bodyPr/>
          <a:lstStyle>
            <a:lvl1pPr marL="342900" indent="-342900">
              <a:buFont typeface="Arial" pitchFamily="34" charset="0"/>
              <a:buChar char="•"/>
              <a:defRPr sz="2800"/>
            </a:lvl1pPr>
            <a:lvl2pPr marL="742950" indent="-285750">
              <a:buFont typeface="Arial" pitchFamily="34" charset="0"/>
              <a:buChar char="•"/>
              <a:defRPr sz="2400"/>
            </a:lvl2pPr>
            <a:lvl3pPr marL="1143000" indent="-228600">
              <a:buFont typeface="Arial" pitchFamily="34" charset="0"/>
              <a:buChar char="•"/>
              <a:defRPr sz="2000"/>
            </a:lvl3pPr>
            <a:lvl4pPr marL="1600200" indent="-228600">
              <a:buFont typeface="Arial" pitchFamily="34" charset="0"/>
              <a:buChar char="•"/>
              <a:defRPr sz="1800"/>
            </a:lvl4pPr>
            <a:lvl5pPr marL="2057400" indent="-228600">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24942" y="6201382"/>
            <a:ext cx="1887537" cy="607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04875" y="6172200"/>
            <a:ext cx="1574007" cy="634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600372" y="6185249"/>
            <a:ext cx="1828800" cy="621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p:cNvCxnSpPr/>
          <p:nvPr userDrawn="1"/>
        </p:nvCxnSpPr>
        <p:spPr>
          <a:xfrm>
            <a:off x="0" y="1371600"/>
            <a:ext cx="9144000" cy="0"/>
          </a:xfrm>
          <a:prstGeom prst="line">
            <a:avLst/>
          </a:prstGeom>
          <a:ln w="3492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0" y="1295400"/>
            <a:ext cx="9144000" cy="0"/>
          </a:xfrm>
          <a:prstGeom prst="line">
            <a:avLst/>
          </a:prstGeom>
          <a:ln w="34925">
            <a:solidFill>
              <a:srgbClr val="31C5C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0" y="1219200"/>
            <a:ext cx="9144000" cy="0"/>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4549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itle 1"/>
          <p:cNvSpPr>
            <a:spLocks noGrp="1"/>
          </p:cNvSpPr>
          <p:nvPr>
            <p:ph type="title"/>
          </p:nvPr>
        </p:nvSpPr>
        <p:spPr>
          <a:xfrm>
            <a:off x="457200" y="152400"/>
            <a:ext cx="8229600" cy="944562"/>
          </a:xfrm>
        </p:spPr>
        <p:txBody>
          <a:bodyPr/>
          <a:lstStyle>
            <a:lvl1pPr>
              <a:defRPr/>
            </a:lvl1pPr>
          </a:lstStyle>
          <a:p>
            <a:r>
              <a:rPr lang="en-US" smtClean="0"/>
              <a:t>Click to edit Master title style</a:t>
            </a:r>
            <a:endParaRPr lang="en-US"/>
          </a:p>
        </p:txBody>
      </p:sp>
      <p:sp>
        <p:nvSpPr>
          <p:cNvPr id="14" name="Text Placeholder 2"/>
          <p:cNvSpPr>
            <a:spLocks noGrp="1"/>
          </p:cNvSpPr>
          <p:nvPr>
            <p:ph type="body" idx="1"/>
          </p:nvPr>
        </p:nvSpPr>
        <p:spPr>
          <a:xfrm>
            <a:off x="457200" y="15049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Content Placeholder 3"/>
          <p:cNvSpPr>
            <a:spLocks noGrp="1"/>
          </p:cNvSpPr>
          <p:nvPr>
            <p:ph sz="half" idx="2"/>
          </p:nvPr>
        </p:nvSpPr>
        <p:spPr>
          <a:xfrm>
            <a:off x="457200" y="2144712"/>
            <a:ext cx="4040188" cy="3951288"/>
          </a:xfrm>
        </p:spPr>
        <p:txBody>
          <a:bodyPr/>
          <a:lstStyle>
            <a:lvl1pPr marL="342900" indent="-342900">
              <a:buFont typeface="Arial" pitchFamily="34" charset="0"/>
              <a:buChar char="•"/>
              <a:defRPr sz="2400"/>
            </a:lvl1pPr>
            <a:lvl2pPr marL="742950" indent="-285750">
              <a:buFont typeface="Arial" pitchFamily="34" charset="0"/>
              <a:buChar char="•"/>
              <a:defRPr sz="2000"/>
            </a:lvl2pPr>
            <a:lvl3pPr marL="1143000" indent="-228600">
              <a:buFont typeface="Arial" pitchFamily="34" charset="0"/>
              <a:buChar char="•"/>
              <a:defRPr sz="1800"/>
            </a:lvl3pPr>
            <a:lvl4pPr marL="1600200" indent="-228600">
              <a:buFont typeface="Arial" pitchFamily="34" charset="0"/>
              <a:buChar char="•"/>
              <a:defRPr sz="1600"/>
            </a:lvl4pPr>
            <a:lvl5pPr marL="2057400" indent="-228600">
              <a:buFont typeface="Arial" pitchFamily="34" charset="0"/>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4"/>
          <p:cNvSpPr>
            <a:spLocks noGrp="1"/>
          </p:cNvSpPr>
          <p:nvPr>
            <p:ph type="body" sz="quarter" idx="3"/>
          </p:nvPr>
        </p:nvSpPr>
        <p:spPr>
          <a:xfrm>
            <a:off x="4645025" y="15049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Content Placeholder 5"/>
          <p:cNvSpPr>
            <a:spLocks noGrp="1"/>
          </p:cNvSpPr>
          <p:nvPr>
            <p:ph sz="quarter" idx="4"/>
          </p:nvPr>
        </p:nvSpPr>
        <p:spPr>
          <a:xfrm>
            <a:off x="4645025" y="2144712"/>
            <a:ext cx="4041775" cy="3951288"/>
          </a:xfrm>
        </p:spPr>
        <p:txBody>
          <a:bodyPr/>
          <a:lstStyle>
            <a:lvl1pPr marL="342900" indent="-342900">
              <a:buFont typeface="Arial" pitchFamily="34" charset="0"/>
              <a:buChar char="•"/>
              <a:defRPr sz="2400"/>
            </a:lvl1pPr>
            <a:lvl2pPr marL="742950" indent="-285750">
              <a:buFont typeface="Arial" pitchFamily="34" charset="0"/>
              <a:buChar char="•"/>
              <a:defRPr sz="2000"/>
            </a:lvl2pPr>
            <a:lvl3pPr marL="1143000" indent="-228600">
              <a:buFont typeface="Arial" pitchFamily="34" charset="0"/>
              <a:buChar char="•"/>
              <a:defRPr sz="1800"/>
            </a:lvl3pPr>
            <a:lvl4pPr marL="1600200" indent="-228600">
              <a:buFont typeface="Arial" pitchFamily="34" charset="0"/>
              <a:buChar char="•"/>
              <a:defRPr sz="1600"/>
            </a:lvl4pPr>
            <a:lvl5pPr marL="2057400" indent="-228600">
              <a:buFont typeface="Arial" pitchFamily="34" charset="0"/>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27891" y="6201382"/>
            <a:ext cx="1887537" cy="607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04875" y="6172200"/>
            <a:ext cx="1574007" cy="634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600372" y="6185249"/>
            <a:ext cx="1828800" cy="621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7" name="Straight Connector 26"/>
          <p:cNvCxnSpPr/>
          <p:nvPr userDrawn="1"/>
        </p:nvCxnSpPr>
        <p:spPr>
          <a:xfrm>
            <a:off x="0" y="1371600"/>
            <a:ext cx="9144000" cy="0"/>
          </a:xfrm>
          <a:prstGeom prst="line">
            <a:avLst/>
          </a:prstGeom>
          <a:ln w="3492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0" y="1295400"/>
            <a:ext cx="9144000" cy="0"/>
          </a:xfrm>
          <a:prstGeom prst="line">
            <a:avLst/>
          </a:prstGeom>
          <a:ln w="34925">
            <a:solidFill>
              <a:srgbClr val="31C5C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0" y="1219200"/>
            <a:ext cx="9144000" cy="0"/>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19504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457200" y="152400"/>
            <a:ext cx="8229600" cy="944562"/>
          </a:xfrm>
        </p:spPr>
        <p:txBody>
          <a:bodyPr/>
          <a:lstStyle/>
          <a:p>
            <a:r>
              <a:rPr lang="en-US" smtClean="0"/>
              <a:t>Click to edit Master title style</a:t>
            </a:r>
            <a:endParaRPr lang="en-US"/>
          </a:p>
        </p:txBody>
      </p:sp>
      <p:pic>
        <p:nvPicPr>
          <p:cNvPr id="1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81600" y="6178724"/>
            <a:ext cx="1574007" cy="634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34200" y="6185249"/>
            <a:ext cx="1828800" cy="621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Connector 18"/>
          <p:cNvCxnSpPr/>
          <p:nvPr userDrawn="1"/>
        </p:nvCxnSpPr>
        <p:spPr>
          <a:xfrm>
            <a:off x="0" y="1371600"/>
            <a:ext cx="9144000" cy="0"/>
          </a:xfrm>
          <a:prstGeom prst="line">
            <a:avLst/>
          </a:prstGeom>
          <a:ln w="3492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0" y="1295400"/>
            <a:ext cx="9144000" cy="0"/>
          </a:xfrm>
          <a:prstGeom prst="line">
            <a:avLst/>
          </a:prstGeom>
          <a:ln w="34925">
            <a:solidFill>
              <a:srgbClr val="31C5C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0" y="1219200"/>
            <a:ext cx="9144000" cy="0"/>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1257" y="5933646"/>
            <a:ext cx="2083534" cy="880366"/>
          </a:xfrm>
          <a:prstGeom prst="rect">
            <a:avLst/>
          </a:prstGeom>
        </p:spPr>
      </p:pic>
    </p:spTree>
    <p:extLst>
      <p:ext uri="{BB962C8B-B14F-4D97-AF65-F5344CB8AC3E}">
        <p14:creationId xmlns:p14="http://schemas.microsoft.com/office/powerpoint/2010/main" val="7581823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53000" y="6152592"/>
            <a:ext cx="1574007" cy="634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58000" y="6152592"/>
            <a:ext cx="1828800" cy="621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1257" y="5933646"/>
            <a:ext cx="2083534" cy="880366"/>
          </a:xfrm>
          <a:prstGeom prst="rect">
            <a:avLst/>
          </a:prstGeom>
        </p:spPr>
      </p:pic>
    </p:spTree>
    <p:extLst>
      <p:ext uri="{BB962C8B-B14F-4D97-AF65-F5344CB8AC3E}">
        <p14:creationId xmlns:p14="http://schemas.microsoft.com/office/powerpoint/2010/main" val="15676711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12" name="Content Placeholder 2"/>
          <p:cNvSpPr>
            <a:spLocks noGrp="1"/>
          </p:cNvSpPr>
          <p:nvPr>
            <p:ph idx="1"/>
          </p:nvPr>
        </p:nvSpPr>
        <p:spPr>
          <a:xfrm>
            <a:off x="3575050" y="273051"/>
            <a:ext cx="5111750" cy="5746750"/>
          </a:xfrm>
        </p:spPr>
        <p:txBody>
          <a:bodyPr/>
          <a:lstStyle>
            <a:lvl1pPr marL="342900" indent="-342900">
              <a:buFont typeface="Arial" pitchFamily="34" charset="0"/>
              <a:buChar char="•"/>
              <a:defRPr sz="3200"/>
            </a:lvl1pPr>
            <a:lvl2pPr marL="742950" indent="-285750">
              <a:buFont typeface="Arial" pitchFamily="34" charset="0"/>
              <a:buChar char="•"/>
              <a:defRPr sz="2800"/>
            </a:lvl2pPr>
            <a:lvl3pPr marL="1143000" indent="-228600">
              <a:buFont typeface="Arial" pitchFamily="34" charset="0"/>
              <a:buChar char="•"/>
              <a:defRPr sz="2400"/>
            </a:lvl3pPr>
            <a:lvl4pPr marL="1600200" indent="-228600">
              <a:buFont typeface="Arial" pitchFamily="34" charset="0"/>
              <a:buChar char="•"/>
              <a:defRPr sz="2000"/>
            </a:lvl4pPr>
            <a:lvl5pPr marL="2057400" indent="-228600">
              <a:buFont typeface="Arial" pitchFamily="34" charset="0"/>
              <a:buChar cha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3"/>
          <p:cNvSpPr>
            <a:spLocks noGrp="1"/>
          </p:cNvSpPr>
          <p:nvPr>
            <p:ph type="body" sz="half" idx="2"/>
          </p:nvPr>
        </p:nvSpPr>
        <p:spPr>
          <a:xfrm>
            <a:off x="457200" y="1435101"/>
            <a:ext cx="3008313" cy="4584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53000" y="6172199"/>
            <a:ext cx="1574007" cy="634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172199"/>
            <a:ext cx="1828800" cy="621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1257" y="6002482"/>
            <a:ext cx="2083534" cy="880366"/>
          </a:xfrm>
          <a:prstGeom prst="rect">
            <a:avLst/>
          </a:prstGeom>
        </p:spPr>
      </p:pic>
    </p:spTree>
    <p:extLst>
      <p:ext uri="{BB962C8B-B14F-4D97-AF65-F5344CB8AC3E}">
        <p14:creationId xmlns:p14="http://schemas.microsoft.com/office/powerpoint/2010/main" val="26609465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AC151-8DCF-4DE2-B5C9-D09FB050FB87}" type="datetimeFigureOut">
              <a:rPr lang="en-US" smtClean="0"/>
              <a:pPr/>
              <a:t>9/29/2014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6A0D9-229C-4728-84BE-EE98BC395524}" type="slidenum">
              <a:rPr lang="en-US" smtClean="0"/>
              <a:pPr/>
              <a:t>‹#›</a:t>
            </a:fld>
            <a:endParaRPr lang="en-US"/>
          </a:p>
        </p:txBody>
      </p:sp>
    </p:spTree>
    <p:extLst>
      <p:ext uri="{BB962C8B-B14F-4D97-AF65-F5344CB8AC3E}">
        <p14:creationId xmlns:p14="http://schemas.microsoft.com/office/powerpoint/2010/main" val="3559130686"/>
      </p:ext>
    </p:extLst>
  </p:cSld>
  <p:clrMap bg1="lt1" tx1="dk1" bg2="lt2" tx2="dk2" accent1="accent1" accent2="accent2" accent3="accent3" accent4="accent4" accent5="accent5" accent6="accent6" hlink="hlink" folHlink="folHlink"/>
  <p:sldLayoutIdLst>
    <p:sldLayoutId id="2147483788"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AD9171A-93DC-E34F-BD5F-889946C639D0}" type="datetimeFigureOut">
              <a:rPr lang="en-US" smtClean="0">
                <a:solidFill>
                  <a:prstClr val="black">
                    <a:tint val="75000"/>
                  </a:prstClr>
                </a:solidFill>
                <a:latin typeface="Calibri"/>
              </a:rPr>
              <a:pPr defTabSz="457200"/>
              <a:t>9/29/2014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76E0D2A-8097-3645-AE28-53738EA3FA60}" type="slidenum">
              <a:rPr lang="en-US" smtClean="0">
                <a:solidFill>
                  <a:prstClr val="black">
                    <a:tint val="75000"/>
                  </a:prstClr>
                </a:solidFill>
                <a:latin typeface="Calibri"/>
              </a:rPr>
              <a:pPr defTabSz="457200"/>
              <a:t>‹#›</a:t>
            </a:fld>
            <a:endParaRPr lang="en-US">
              <a:solidFill>
                <a:prstClr val="black">
                  <a:tint val="75000"/>
                </a:prstClr>
              </a:solidFill>
              <a:latin typeface="Calibri"/>
            </a:endParaRPr>
          </a:p>
        </p:txBody>
      </p:sp>
    </p:spTree>
    <p:extLst>
      <p:ext uri="{BB962C8B-B14F-4D97-AF65-F5344CB8AC3E}">
        <p14:creationId xmlns:p14="http://schemas.microsoft.com/office/powerpoint/2010/main" val="1446159334"/>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3949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ilure Is Not An Option.jpg"/>
          <p:cNvPicPr>
            <a:picLocks noChangeAspect="1"/>
          </p:cNvPicPr>
          <p:nvPr/>
        </p:nvPicPr>
        <p:blipFill rotWithShape="1">
          <a:blip r:embed="rId3"/>
          <a:srcRect t="-1" b="31505"/>
          <a:stretch/>
        </p:blipFill>
        <p:spPr>
          <a:xfrm>
            <a:off x="609600" y="2819400"/>
            <a:ext cx="3254821" cy="29515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Decide_Commit_Succeed.jpg"/>
          <p:cNvPicPr>
            <a:picLocks noChangeAspect="1"/>
          </p:cNvPicPr>
          <p:nvPr/>
        </p:nvPicPr>
        <p:blipFill>
          <a:blip r:embed="rId4">
            <a:alphaModFix amt="79000"/>
          </a:blip>
          <a:stretch>
            <a:fillRect/>
          </a:stretch>
        </p:blipFill>
        <p:spPr>
          <a:xfrm>
            <a:off x="4267200" y="1676400"/>
            <a:ext cx="3034513" cy="2286000"/>
          </a:xfrm>
          <a:prstGeom prst="rect">
            <a:avLst/>
          </a:prstGeom>
          <a:ln>
            <a:noFill/>
          </a:ln>
          <a:effectLst>
            <a:softEdge rad="112500"/>
          </a:effectLst>
        </p:spPr>
      </p:pic>
      <p:pic>
        <p:nvPicPr>
          <p:cNvPr id="4" name="Picture 3" descr="What could you achieve.jpg"/>
          <p:cNvPicPr>
            <a:picLocks noChangeAspect="1"/>
          </p:cNvPicPr>
          <p:nvPr/>
        </p:nvPicPr>
        <p:blipFill>
          <a:blip r:embed="rId5">
            <a:alphaModFix amt="79000"/>
          </a:blip>
          <a:stretch>
            <a:fillRect/>
          </a:stretch>
        </p:blipFill>
        <p:spPr>
          <a:xfrm>
            <a:off x="5943600" y="3657600"/>
            <a:ext cx="3037219" cy="2286709"/>
          </a:xfrm>
          <a:prstGeom prst="rect">
            <a:avLst/>
          </a:prstGeom>
          <a:ln>
            <a:noFill/>
          </a:ln>
          <a:effectLst>
            <a:softEdge rad="112500"/>
          </a:effectLst>
        </p:spPr>
      </p:pic>
      <p:sp>
        <p:nvSpPr>
          <p:cNvPr id="7" name="TextBox 6"/>
          <p:cNvSpPr txBox="1"/>
          <p:nvPr/>
        </p:nvSpPr>
        <p:spPr>
          <a:xfrm>
            <a:off x="228600" y="228600"/>
            <a:ext cx="8686800" cy="769441"/>
          </a:xfrm>
          <a:prstGeom prst="rect">
            <a:avLst/>
          </a:prstGeom>
          <a:noFill/>
        </p:spPr>
        <p:txBody>
          <a:bodyPr wrap="square" rtlCol="0">
            <a:spAutoFit/>
          </a:bodyPr>
          <a:lstStyle/>
          <a:p>
            <a:pPr algn="ctr"/>
            <a:r>
              <a:rPr lang="en-US" sz="4400" dirty="0" smtClean="0"/>
              <a:t>Overcoming Healthcare’s Pressures…</a:t>
            </a:r>
            <a:endParaRPr lang="en-US" sz="4400" dirty="0"/>
          </a:p>
        </p:txBody>
      </p:sp>
    </p:spTree>
    <p:extLst>
      <p:ext uri="{BB962C8B-B14F-4D97-AF65-F5344CB8AC3E}">
        <p14:creationId xmlns:p14="http://schemas.microsoft.com/office/powerpoint/2010/main" val="624014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457325"/>
            <a:ext cx="7162800" cy="4029075"/>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990600" y="5029200"/>
            <a:ext cx="7162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i="1" dirty="0" smtClean="0"/>
              <a:t>BACK TO SCHOOL</a:t>
            </a:r>
            <a:endParaRPr lang="en-US" sz="3200" i="1" dirty="0"/>
          </a:p>
        </p:txBody>
      </p:sp>
      <p:sp>
        <p:nvSpPr>
          <p:cNvPr id="2" name="Title 1"/>
          <p:cNvSpPr>
            <a:spLocks noGrp="1"/>
          </p:cNvSpPr>
          <p:nvPr>
            <p:ph type="title"/>
          </p:nvPr>
        </p:nvSpPr>
        <p:spPr/>
        <p:txBody>
          <a:bodyPr/>
          <a:lstStyle/>
          <a:p>
            <a:r>
              <a:rPr lang="en-US" dirty="0" smtClean="0"/>
              <a:t>LLUMC </a:t>
            </a:r>
            <a:r>
              <a:rPr lang="en-US" smtClean="0"/>
              <a:t>Goes …</a:t>
            </a:r>
            <a:endParaRPr lang="en-US" dirty="0"/>
          </a:p>
        </p:txBody>
      </p:sp>
      <p:sp>
        <p:nvSpPr>
          <p:cNvPr id="5" name="TextBox 4"/>
          <p:cNvSpPr txBox="1"/>
          <p:nvPr/>
        </p:nvSpPr>
        <p:spPr>
          <a:xfrm>
            <a:off x="304800" y="5486400"/>
            <a:ext cx="8534400" cy="507831"/>
          </a:xfrm>
          <a:prstGeom prst="rect">
            <a:avLst/>
          </a:prstGeom>
          <a:noFill/>
        </p:spPr>
        <p:txBody>
          <a:bodyPr wrap="square" rtlCol="0">
            <a:spAutoFit/>
          </a:bodyPr>
          <a:lstStyle/>
          <a:p>
            <a:pPr algn="ctr"/>
            <a:r>
              <a:rPr lang="en-US" sz="2700" dirty="0" smtClean="0"/>
              <a:t>“Disruptive Re-engineering of the Orthopedic Supply Chain”</a:t>
            </a:r>
            <a:endParaRPr lang="en-US" sz="2700" dirty="0"/>
          </a:p>
        </p:txBody>
      </p:sp>
    </p:spTree>
    <p:extLst>
      <p:ext uri="{BB962C8B-B14F-4D97-AF65-F5344CB8AC3E}">
        <p14:creationId xmlns:p14="http://schemas.microsoft.com/office/powerpoint/2010/main" val="96926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50000" de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9" presetClass="entr" presetSubtype="0" fill="hold" grpId="0" nodeType="afterEffect">
                                  <p:stCondLst>
                                    <p:cond delay="125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the Traditional Ortho Supply Chain</a:t>
            </a:r>
            <a:endParaRPr lang="en-US" dirty="0"/>
          </a:p>
        </p:txBody>
      </p:sp>
      <p:sp>
        <p:nvSpPr>
          <p:cNvPr id="3" name="Content Placeholder 2"/>
          <p:cNvSpPr>
            <a:spLocks noGrp="1"/>
          </p:cNvSpPr>
          <p:nvPr>
            <p:ph idx="4294967295"/>
          </p:nvPr>
        </p:nvSpPr>
        <p:spPr>
          <a:xfrm>
            <a:off x="457200" y="1600200"/>
            <a:ext cx="8229600" cy="630238"/>
          </a:xfrm>
        </p:spPr>
        <p:txBody>
          <a:bodyPr/>
          <a:lstStyle/>
          <a:p>
            <a:pPr marL="0" indent="0">
              <a:buSzPct val="75000"/>
              <a:buNone/>
            </a:pPr>
            <a:r>
              <a:rPr lang="en-US" sz="2800" dirty="0" smtClean="0"/>
              <a:t>Inefficiencies &amp; Hidden Distribution Costs</a:t>
            </a:r>
          </a:p>
          <a:p>
            <a:pPr lvl="2">
              <a:buSzPct val="75000"/>
              <a:buFont typeface="Wingdings" charset="2"/>
              <a:buChar char="Ø"/>
            </a:pPr>
            <a:endParaRPr lang="en-US" sz="2000" dirty="0" smtClean="0"/>
          </a:p>
          <a:p>
            <a:pPr lvl="2">
              <a:buSzPct val="75000"/>
              <a:buFont typeface="Wingdings" charset="2"/>
              <a:buChar char="Ø"/>
            </a:pPr>
            <a:endParaRPr lang="en-US" dirty="0" smtClean="0"/>
          </a:p>
          <a:p>
            <a:pPr lvl="1">
              <a:buSzPct val="75000"/>
              <a:buFont typeface="Wingdings" charset="2"/>
              <a:buChar char="Ø"/>
            </a:pPr>
            <a:endParaRPr lang="en-US" dirty="0" smtClean="0"/>
          </a:p>
          <a:p>
            <a:pPr lvl="1">
              <a:buSzPct val="75000"/>
              <a:buFont typeface="Wingdings" charset="2"/>
              <a:buChar char="Ø"/>
            </a:pPr>
            <a:endParaRPr lang="en-US" dirty="0"/>
          </a:p>
        </p:txBody>
      </p:sp>
      <p:pic>
        <p:nvPicPr>
          <p:cNvPr id="6" name="Picture 5" descr="med sales rep.bmp"/>
          <p:cNvPicPr>
            <a:picLocks noChangeAspect="1"/>
          </p:cNvPicPr>
          <p:nvPr/>
        </p:nvPicPr>
        <p:blipFill>
          <a:blip r:embed="rId3"/>
          <a:srcRect l="14234" r="18979" b="8911"/>
          <a:stretch>
            <a:fillRect/>
          </a:stretch>
        </p:blipFill>
        <p:spPr>
          <a:xfrm>
            <a:off x="304800" y="2378394"/>
            <a:ext cx="3843501" cy="3489006"/>
          </a:xfrm>
          <a:prstGeom prst="rect">
            <a:avLst/>
          </a:prstGeom>
          <a:ln>
            <a:noFill/>
          </a:ln>
          <a:effectLst>
            <a:softEdge rad="112500"/>
          </a:effectLst>
        </p:spPr>
      </p:pic>
      <p:pic>
        <p:nvPicPr>
          <p:cNvPr id="9" name="Picture 2" descr="H:\Office\Projects\AHRMM presentation\New folder (2)\AHRMM Pics\LLUMC Consignment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0347" y="2133593"/>
            <a:ext cx="2441453" cy="34290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H:\Office\Projects\AHRMM presentation\New folder (2)\AHRMM Pics\LLUMC Consignment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3878" y="2865437"/>
            <a:ext cx="2166937" cy="3154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831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Traditional Supply Chain Model</a:t>
            </a:r>
            <a:endParaRPr lang="en-US" sz="3600" dirty="0"/>
          </a:p>
        </p:txBody>
      </p:sp>
      <p:sp>
        <p:nvSpPr>
          <p:cNvPr id="47" name="TextBox 46"/>
          <p:cNvSpPr txBox="1"/>
          <p:nvPr/>
        </p:nvSpPr>
        <p:spPr>
          <a:xfrm>
            <a:off x="541276" y="1625256"/>
            <a:ext cx="8063573" cy="369332"/>
          </a:xfrm>
          <a:prstGeom prst="rect">
            <a:avLst/>
          </a:prstGeom>
          <a:noFill/>
        </p:spPr>
        <p:txBody>
          <a:bodyPr wrap="square" rtlCol="0">
            <a:spAutoFit/>
          </a:bodyPr>
          <a:lstStyle/>
          <a:p>
            <a:pPr algn="ctr" defTabSz="457200"/>
            <a:r>
              <a:rPr lang="en-US" b="1" dirty="0">
                <a:solidFill>
                  <a:prstClr val="black"/>
                </a:solidFill>
                <a:latin typeface="+mj-lt"/>
              </a:rPr>
              <a:t>TRADITIONAL </a:t>
            </a:r>
            <a:r>
              <a:rPr lang="en-US" b="1" dirty="0" smtClean="0">
                <a:solidFill>
                  <a:prstClr val="black"/>
                </a:solidFill>
                <a:latin typeface="+mj-lt"/>
              </a:rPr>
              <a:t>MODEL</a:t>
            </a:r>
            <a:endParaRPr lang="en-US" b="1" dirty="0">
              <a:solidFill>
                <a:srgbClr val="FFFFFF"/>
              </a:solidFill>
              <a:latin typeface="+mj-lt"/>
            </a:endParaRPr>
          </a:p>
        </p:txBody>
      </p:sp>
      <p:grpSp>
        <p:nvGrpSpPr>
          <p:cNvPr id="48" name="Group 4"/>
          <p:cNvGrpSpPr/>
          <p:nvPr/>
        </p:nvGrpSpPr>
        <p:grpSpPr>
          <a:xfrm>
            <a:off x="499862" y="1417925"/>
            <a:ext cx="8104987" cy="2696875"/>
            <a:chOff x="111610" y="932625"/>
            <a:chExt cx="8595360" cy="3017520"/>
          </a:xfrm>
        </p:grpSpPr>
        <p:sp>
          <p:nvSpPr>
            <p:cNvPr id="49" name="Right Arrow 48"/>
            <p:cNvSpPr/>
            <p:nvPr/>
          </p:nvSpPr>
          <p:spPr>
            <a:xfrm>
              <a:off x="111610" y="932625"/>
              <a:ext cx="8595360" cy="3017520"/>
            </a:xfrm>
            <a:prstGeom prst="rightArrow">
              <a:avLst/>
            </a:prstGeom>
            <a:solidFill>
              <a:srgbClr val="4F81BD"/>
            </a:solidFill>
            <a:ln>
              <a:noFill/>
            </a:ln>
            <a:effectLst>
              <a:outerShdw blurRad="50800" dist="38100" algn="l" rotWithShape="0">
                <a:prstClr val="black">
                  <a:alpha val="40000"/>
                </a:prstClr>
              </a:outerShdw>
            </a:effectLst>
          </p:spPr>
        </p:sp>
        <p:sp>
          <p:nvSpPr>
            <p:cNvPr id="50" name="Rounded Rectangle 49"/>
            <p:cNvSpPr/>
            <p:nvPr/>
          </p:nvSpPr>
          <p:spPr>
            <a:xfrm>
              <a:off x="155530" y="1923620"/>
              <a:ext cx="1503622" cy="1052659"/>
            </a:xfrm>
            <a:prstGeom prst="roundRect">
              <a:avLst/>
            </a:prstGeom>
            <a:solidFill>
              <a:srgbClr val="09213B"/>
            </a:solidFill>
            <a:ln>
              <a:noFill/>
            </a:ln>
            <a:effectLst>
              <a:outerShdw blurRad="50800" dist="38100" dir="2700000" algn="tl" rotWithShape="0">
                <a:prstClr val="black">
                  <a:alpha val="40000"/>
                </a:prstClr>
              </a:outerShdw>
            </a:effectLst>
          </p:spPr>
          <p:txBody>
            <a:bodyPr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itchFamily="34" charset="0"/>
                  <a:ea typeface="+mn-ea"/>
                  <a:cs typeface="+mn-cs"/>
                </a:rPr>
                <a:t>Contract </a:t>
              </a:r>
              <a:r>
                <a:rPr kumimoji="0" lang="en-US" sz="1400" b="0" i="0" u="none" strike="noStrike" kern="0" cap="none" spc="0" normalizeH="0" baseline="0" noProof="0" dirty="0" smtClean="0">
                  <a:ln>
                    <a:noFill/>
                  </a:ln>
                  <a:solidFill>
                    <a:srgbClr val="FFFFFF"/>
                  </a:solidFill>
                  <a:effectLst/>
                  <a:uLnTx/>
                  <a:uFillTx/>
                  <a:latin typeface="Calibri" pitchFamily="34" charset="0"/>
                  <a:ea typeface="+mn-ea"/>
                  <a:cs typeface="+mn-cs"/>
                </a:rPr>
                <a:t>Manufacturer</a:t>
              </a:r>
              <a:endParaRPr kumimoji="0" lang="en-US" sz="1400" b="0" i="0" u="none" strike="noStrike" kern="0" cap="none" spc="0" normalizeH="0" baseline="0" noProof="0" dirty="0">
                <a:ln>
                  <a:noFill/>
                </a:ln>
                <a:solidFill>
                  <a:srgbClr val="FFFFFF"/>
                </a:solidFill>
                <a:effectLst/>
                <a:uLnTx/>
                <a:uFillTx/>
                <a:latin typeface="Calibri" pitchFamily="34" charset="0"/>
                <a:ea typeface="+mn-ea"/>
                <a:cs typeface="+mn-cs"/>
              </a:endParaRPr>
            </a:p>
          </p:txBody>
        </p:sp>
        <p:sp>
          <p:nvSpPr>
            <p:cNvPr id="51" name="Rounded Rectangle 50"/>
            <p:cNvSpPr/>
            <p:nvPr/>
          </p:nvSpPr>
          <p:spPr>
            <a:xfrm>
              <a:off x="1872575" y="1923620"/>
              <a:ext cx="1119947" cy="1052659"/>
            </a:xfrm>
            <a:prstGeom prst="roundRect">
              <a:avLst>
                <a:gd name="adj" fmla="val 16667"/>
              </a:avLst>
            </a:prstGeom>
            <a:solidFill>
              <a:srgbClr val="09213B"/>
            </a:solidFill>
            <a:ln>
              <a:noFill/>
            </a:ln>
            <a:effectLst>
              <a:outerShdw blurRad="50800" dist="38100" dir="2700000" algn="tl" rotWithShape="0">
                <a:prstClr val="black">
                  <a:alpha val="40000"/>
                </a:prstClr>
              </a:outerShdw>
            </a:effectLst>
          </p:spPr>
          <p:txBody>
            <a:bodyPr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itchFamily="34" charset="0"/>
                  <a:ea typeface="+mn-ea"/>
                  <a:cs typeface="+mn-cs"/>
                </a:rPr>
                <a:t>OEM (Zimmer, Biomet)</a:t>
              </a:r>
            </a:p>
          </p:txBody>
        </p:sp>
        <p:sp>
          <p:nvSpPr>
            <p:cNvPr id="52" name="Rounded Rectangle 51"/>
            <p:cNvSpPr/>
            <p:nvPr/>
          </p:nvSpPr>
          <p:spPr>
            <a:xfrm>
              <a:off x="4292786" y="1938136"/>
              <a:ext cx="1177924" cy="1038144"/>
            </a:xfrm>
            <a:prstGeom prst="roundRect">
              <a:avLst/>
            </a:prstGeom>
            <a:solidFill>
              <a:srgbClr val="09213B"/>
            </a:solidFill>
            <a:ln>
              <a:noFill/>
            </a:ln>
            <a:effectLst>
              <a:outerShdw blurRad="50800" dist="38100" dir="2700000" algn="tl" rotWithShape="0">
                <a:prstClr val="black">
                  <a:alpha val="40000"/>
                </a:prstClr>
              </a:outerShdw>
            </a:effectLst>
          </p:spPr>
          <p:txBody>
            <a:bodyPr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itchFamily="34" charset="0"/>
                  <a:ea typeface="+mn-ea"/>
                  <a:cs typeface="+mn-cs"/>
                </a:rPr>
                <a:t>Distributor or Agent</a:t>
              </a:r>
            </a:p>
          </p:txBody>
        </p:sp>
        <p:sp>
          <p:nvSpPr>
            <p:cNvPr id="53" name="Rounded Rectangle 52"/>
            <p:cNvSpPr/>
            <p:nvPr/>
          </p:nvSpPr>
          <p:spPr>
            <a:xfrm>
              <a:off x="5670598" y="1938136"/>
              <a:ext cx="1243097" cy="1038144"/>
            </a:xfrm>
            <a:prstGeom prst="roundRect">
              <a:avLst/>
            </a:prstGeom>
            <a:solidFill>
              <a:srgbClr val="09213B"/>
            </a:solidFill>
            <a:ln>
              <a:noFill/>
            </a:ln>
            <a:effectLst>
              <a:outerShdw blurRad="50800" dist="38100" dir="2700000" algn="tl" rotWithShape="0">
                <a:prstClr val="black">
                  <a:alpha val="40000"/>
                </a:prstClr>
              </a:outerShdw>
            </a:effectLst>
          </p:spPr>
          <p:txBody>
            <a:bodyPr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itchFamily="34" charset="0"/>
                  <a:ea typeface="+mn-ea"/>
                  <a:cs typeface="+mn-cs"/>
                </a:rPr>
                <a:t>Sales Rep</a:t>
              </a:r>
            </a:p>
          </p:txBody>
        </p:sp>
        <p:sp>
          <p:nvSpPr>
            <p:cNvPr id="54" name="Rounded Rectangle 53"/>
            <p:cNvSpPr/>
            <p:nvPr/>
          </p:nvSpPr>
          <p:spPr>
            <a:xfrm>
              <a:off x="3182204" y="1938136"/>
              <a:ext cx="929447" cy="1038144"/>
            </a:xfrm>
            <a:prstGeom prst="roundRect">
              <a:avLst/>
            </a:prstGeom>
            <a:solidFill>
              <a:srgbClr val="09213B"/>
            </a:solidFill>
            <a:ln>
              <a:noFill/>
            </a:ln>
            <a:effectLst>
              <a:outerShdw blurRad="50800" dist="38100" dir="2700000" algn="tl" rotWithShape="0">
                <a:prstClr val="black">
                  <a:alpha val="40000"/>
                </a:prstClr>
              </a:outerShdw>
            </a:effectLst>
          </p:spPr>
          <p:txBody>
            <a:bodyPr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itchFamily="34" charset="0"/>
                  <a:ea typeface="+mn-ea"/>
                  <a:cs typeface="+mn-cs"/>
                </a:rPr>
                <a:t>GPO</a:t>
              </a:r>
            </a:p>
          </p:txBody>
        </p:sp>
        <p:sp>
          <p:nvSpPr>
            <p:cNvPr id="55" name="Rounded Rectangle 54"/>
            <p:cNvSpPr/>
            <p:nvPr/>
          </p:nvSpPr>
          <p:spPr>
            <a:xfrm>
              <a:off x="7123823" y="1923622"/>
              <a:ext cx="1080963" cy="1052658"/>
            </a:xfrm>
            <a:prstGeom prst="roundRect">
              <a:avLst/>
            </a:prstGeom>
            <a:solidFill>
              <a:srgbClr val="09213B"/>
            </a:solidFill>
            <a:ln>
              <a:noFill/>
            </a:ln>
            <a:effectLst>
              <a:outerShdw blurRad="50800" dist="38100" dir="2700000" algn="tl" rotWithShape="0">
                <a:prstClr val="black">
                  <a:alpha val="40000"/>
                </a:prstClr>
              </a:outerShdw>
            </a:effectLst>
          </p:spPr>
          <p:txBody>
            <a:bodyPr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itchFamily="34" charset="0"/>
                  <a:ea typeface="+mn-ea"/>
                  <a:cs typeface="+mn-cs"/>
                </a:rPr>
                <a:t>Hospital or ASC</a:t>
              </a:r>
            </a:p>
          </p:txBody>
        </p:sp>
      </p:grpSp>
      <p:sp>
        <p:nvSpPr>
          <p:cNvPr id="56" name="Subtitle 6"/>
          <p:cNvSpPr txBox="1">
            <a:spLocks/>
          </p:cNvSpPr>
          <p:nvPr/>
        </p:nvSpPr>
        <p:spPr>
          <a:xfrm>
            <a:off x="2429957" y="3527868"/>
            <a:ext cx="4224867" cy="48533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smtClean="0">
                <a:ln>
                  <a:noFill/>
                </a:ln>
                <a:solidFill>
                  <a:sysClr val="windowText" lastClr="000000">
                    <a:tint val="75000"/>
                  </a:sysClr>
                </a:solidFill>
                <a:effectLst/>
                <a:uLnTx/>
                <a:uFillTx/>
                <a:latin typeface="Calibri" pitchFamily="34" charset="0"/>
                <a:ea typeface="+mn-ea"/>
                <a:cs typeface="+mn-cs"/>
              </a:rPr>
              <a:t>Traditional P&amp;L of Knee</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400" b="1" i="0" u="none" strike="noStrike" kern="1200" cap="none" spc="0" normalizeH="0" baseline="0" noProof="0" dirty="0" smtClean="0">
              <a:ln>
                <a:noFill/>
              </a:ln>
              <a:solidFill>
                <a:sysClr val="windowText" lastClr="000000">
                  <a:tint val="75000"/>
                </a:sysClr>
              </a:solidFill>
              <a:effectLst/>
              <a:uLnTx/>
              <a:uFillTx/>
              <a:latin typeface="Calibri" pitchFamily="34" charset="0"/>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400" b="0" i="0" u="none" strike="noStrike" kern="1200" cap="none" spc="0" normalizeH="0" baseline="0" noProof="0" dirty="0">
              <a:ln>
                <a:noFill/>
              </a:ln>
              <a:solidFill>
                <a:sysClr val="windowText" lastClr="000000">
                  <a:tint val="75000"/>
                </a:sysClr>
              </a:solidFill>
              <a:effectLst/>
              <a:uLnTx/>
              <a:uFillTx/>
              <a:latin typeface="Calibri"/>
              <a:ea typeface="+mn-ea"/>
              <a:cs typeface="+mn-cs"/>
            </a:endParaRPr>
          </a:p>
        </p:txBody>
      </p:sp>
      <p:graphicFrame>
        <p:nvGraphicFramePr>
          <p:cNvPr id="57" name="Table 56"/>
          <p:cNvGraphicFramePr>
            <a:graphicFrameLocks noGrp="1"/>
          </p:cNvGraphicFramePr>
          <p:nvPr>
            <p:extLst>
              <p:ext uri="{D42A27DB-BD31-4B8C-83A1-F6EECF244321}">
                <p14:modId xmlns:p14="http://schemas.microsoft.com/office/powerpoint/2010/main" val="3282447681"/>
              </p:ext>
            </p:extLst>
          </p:nvPr>
        </p:nvGraphicFramePr>
        <p:xfrm>
          <a:off x="2429957" y="4013200"/>
          <a:ext cx="4224867" cy="2123440"/>
        </p:xfrm>
        <a:graphic>
          <a:graphicData uri="http://schemas.openxmlformats.org/drawingml/2006/table">
            <a:tbl>
              <a:tblPr>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effectLst>
                  <a:outerShdw blurRad="40000" dist="20000" dir="5400000" rotWithShape="0">
                    <a:srgbClr val="000000">
                      <a:alpha val="38000"/>
                    </a:srgbClr>
                  </a:outerShdw>
                </a:effectLst>
              </a:tblPr>
              <a:tblGrid>
                <a:gridCol w="1681480"/>
                <a:gridCol w="1406024"/>
                <a:gridCol w="1137363"/>
              </a:tblGrid>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Selling Price</a:t>
                      </a:r>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dirty="0" smtClean="0"/>
                        <a:t>$5,000</a:t>
                      </a:r>
                      <a:endParaRPr lang="en-US"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dirty="0" smtClean="0"/>
                        <a:t>100%</a:t>
                      </a:r>
                      <a:endParaRPr lang="en-US"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b="0" dirty="0" smtClean="0"/>
                        <a:t>COGS</a:t>
                      </a:r>
                      <a:endParaRPr lang="en-US" b="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b="0" dirty="0" smtClean="0"/>
                        <a:t>-     $1,250</a:t>
                      </a:r>
                      <a:endParaRPr lang="en-US" b="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b="0" dirty="0" smtClean="0"/>
                        <a:t>-</a:t>
                      </a:r>
                      <a:r>
                        <a:rPr lang="en-US" b="0" baseline="0" dirty="0" smtClean="0"/>
                        <a:t>       </a:t>
                      </a:r>
                      <a:r>
                        <a:rPr lang="en-US" b="0" dirty="0" smtClean="0"/>
                        <a:t>25%</a:t>
                      </a:r>
                      <a:endParaRPr lang="en-US" b="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SG&amp;A</a:t>
                      </a:r>
                      <a:endParaRPr lang="en-US"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dirty="0" smtClean="0"/>
                        <a:t>     -     $2,000</a:t>
                      </a:r>
                      <a:endParaRPr lang="en-US"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dirty="0" smtClean="0"/>
                        <a:t>-       40%</a:t>
                      </a:r>
                      <a:endParaRPr lang="en-US"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R&amp;D</a:t>
                      </a:r>
                      <a:endParaRPr lang="en-US"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u="sng" dirty="0" smtClean="0"/>
                        <a:t>-        $250</a:t>
                      </a:r>
                      <a:endParaRPr lang="en-US" u="sng"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u="sng" dirty="0" smtClean="0"/>
                        <a:t>-         5%</a:t>
                      </a:r>
                      <a:endParaRPr lang="en-US" u="sng"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i="1" dirty="0" smtClean="0"/>
                        <a:t>Operating Profit</a:t>
                      </a:r>
                      <a:endParaRPr lang="en-US" i="1"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i="1" dirty="0" smtClean="0"/>
                        <a:t>$1,500</a:t>
                      </a:r>
                      <a:endParaRPr lang="en-US" i="1"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i="1" dirty="0" smtClean="0"/>
                        <a:t>30%</a:t>
                      </a:r>
                      <a:endParaRPr lang="en-US" i="1"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bl>
          </a:graphicData>
        </a:graphic>
      </p:graphicFrame>
      <p:sp>
        <p:nvSpPr>
          <p:cNvPr id="16" name="Footer Placeholder 5"/>
          <p:cNvSpPr txBox="1">
            <a:spLocks/>
          </p:cNvSpPr>
          <p:nvPr/>
        </p:nvSpPr>
        <p:spPr>
          <a:xfrm>
            <a:off x="2362200" y="6459008"/>
            <a:ext cx="2819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smtClean="0">
                <a:solidFill>
                  <a:prstClr val="black">
                    <a:tint val="75000"/>
                  </a:prstClr>
                </a:solidFill>
                <a:latin typeface="Calibri"/>
              </a:rPr>
              <a:t>Copyright © 2014, OrthoDirect USA, LLC.  All rights reserved.  Do not duplicate content or graphics without permission. </a:t>
            </a:r>
            <a:endParaRPr lang="en-US" sz="800" dirty="0">
              <a:solidFill>
                <a:prstClr val="black">
                  <a:tint val="75000"/>
                </a:prstClr>
              </a:solidFill>
              <a:latin typeface="Calibri"/>
            </a:endParaRPr>
          </a:p>
        </p:txBody>
      </p:sp>
      <p:pic>
        <p:nvPicPr>
          <p:cNvPr id="17" name="Picture 16" descr="ODU_2C_Grad.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6172200"/>
            <a:ext cx="1089093" cy="328095"/>
          </a:xfrm>
          <a:prstGeom prst="rect">
            <a:avLst/>
          </a:prstGeom>
        </p:spPr>
      </p:pic>
    </p:spTree>
    <p:extLst>
      <p:ext uri="{BB962C8B-B14F-4D97-AF65-F5344CB8AC3E}">
        <p14:creationId xmlns:p14="http://schemas.microsoft.com/office/powerpoint/2010/main" val="153358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95" y="363071"/>
            <a:ext cx="8749811" cy="523220"/>
          </a:xfrm>
        </p:spPr>
        <p:txBody>
          <a:bodyPr wrap="none">
            <a:spAutoFit/>
          </a:bodyPr>
          <a:lstStyle/>
          <a:p>
            <a:r>
              <a:rPr lang="en-US" sz="2800" dirty="0" smtClean="0"/>
              <a:t>COGS of Traditional vs. Direct-Access™ Supply Chain Model</a:t>
            </a:r>
            <a:endParaRPr lang="en-US" sz="2800" dirty="0"/>
          </a:p>
        </p:txBody>
      </p:sp>
      <p:sp>
        <p:nvSpPr>
          <p:cNvPr id="6" name="Footer Placeholder 5"/>
          <p:cNvSpPr>
            <a:spLocks noGrp="1"/>
          </p:cNvSpPr>
          <p:nvPr>
            <p:ph type="ftr" sz="quarter" idx="4294967295"/>
          </p:nvPr>
        </p:nvSpPr>
        <p:spPr>
          <a:xfrm>
            <a:off x="2362200" y="6459008"/>
            <a:ext cx="2819400" cy="365125"/>
          </a:xfrm>
        </p:spPr>
        <p:txBody>
          <a:bodyPr/>
          <a:lstStyle/>
          <a:p>
            <a:r>
              <a:rPr lang="en-US" sz="800" dirty="0" smtClean="0">
                <a:solidFill>
                  <a:prstClr val="black">
                    <a:tint val="75000"/>
                  </a:prstClr>
                </a:solidFill>
                <a:latin typeface="Calibri"/>
              </a:rPr>
              <a:t>Copyright © 2014, </a:t>
            </a:r>
            <a:r>
              <a:rPr lang="en-US" sz="800" dirty="0" err="1" smtClean="0">
                <a:solidFill>
                  <a:prstClr val="black">
                    <a:tint val="75000"/>
                  </a:prstClr>
                </a:solidFill>
                <a:latin typeface="Calibri"/>
              </a:rPr>
              <a:t>OrthoDirect</a:t>
            </a:r>
            <a:r>
              <a:rPr lang="en-US" sz="800" dirty="0" smtClean="0">
                <a:solidFill>
                  <a:prstClr val="black">
                    <a:tint val="75000"/>
                  </a:prstClr>
                </a:solidFill>
                <a:latin typeface="Calibri"/>
              </a:rPr>
              <a:t> USA, LLC.  All rights reserved.  Do not duplicate content or graphics without permission. </a:t>
            </a:r>
            <a:endParaRPr lang="en-US" sz="800" dirty="0">
              <a:solidFill>
                <a:prstClr val="black">
                  <a:tint val="75000"/>
                </a:prstClr>
              </a:solidFill>
              <a:latin typeface="Calibri"/>
            </a:endParaRPr>
          </a:p>
        </p:txBody>
      </p:sp>
      <p:pic>
        <p:nvPicPr>
          <p:cNvPr id="18" name="Picture 17" descr="ODU_2C_Grad.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6172200"/>
            <a:ext cx="1089093" cy="328095"/>
          </a:xfrm>
          <a:prstGeom prst="rect">
            <a:avLst/>
          </a:prstGeom>
        </p:spPr>
      </p:pic>
      <p:sp>
        <p:nvSpPr>
          <p:cNvPr id="47" name="TextBox 46"/>
          <p:cNvSpPr txBox="1"/>
          <p:nvPr/>
        </p:nvSpPr>
        <p:spPr>
          <a:xfrm>
            <a:off x="541276" y="1625256"/>
            <a:ext cx="8063573" cy="369332"/>
          </a:xfrm>
          <a:prstGeom prst="rect">
            <a:avLst/>
          </a:prstGeom>
          <a:noFill/>
        </p:spPr>
        <p:txBody>
          <a:bodyPr wrap="square" rtlCol="0">
            <a:spAutoFit/>
          </a:bodyPr>
          <a:lstStyle/>
          <a:p>
            <a:pPr algn="ctr" defTabSz="457200"/>
            <a:r>
              <a:rPr lang="en-US" b="1" dirty="0">
                <a:solidFill>
                  <a:prstClr val="black"/>
                </a:solidFill>
                <a:latin typeface="+mj-lt"/>
              </a:rPr>
              <a:t>TRADITIONAL </a:t>
            </a:r>
            <a:r>
              <a:rPr lang="en-US" b="1" dirty="0" smtClean="0">
                <a:solidFill>
                  <a:prstClr val="black"/>
                </a:solidFill>
                <a:latin typeface="+mj-lt"/>
              </a:rPr>
              <a:t>MODEL</a:t>
            </a:r>
            <a:endParaRPr lang="en-US" b="1" dirty="0">
              <a:solidFill>
                <a:srgbClr val="FFFFFF"/>
              </a:solidFill>
              <a:latin typeface="+mj-lt"/>
            </a:endParaRPr>
          </a:p>
        </p:txBody>
      </p:sp>
      <p:grpSp>
        <p:nvGrpSpPr>
          <p:cNvPr id="48" name="Group 4"/>
          <p:cNvGrpSpPr/>
          <p:nvPr/>
        </p:nvGrpSpPr>
        <p:grpSpPr>
          <a:xfrm>
            <a:off x="499862" y="1417925"/>
            <a:ext cx="8104987" cy="2696875"/>
            <a:chOff x="111610" y="932625"/>
            <a:chExt cx="8595360" cy="3017520"/>
          </a:xfrm>
        </p:grpSpPr>
        <p:sp>
          <p:nvSpPr>
            <p:cNvPr id="49" name="Right Arrow 48"/>
            <p:cNvSpPr/>
            <p:nvPr/>
          </p:nvSpPr>
          <p:spPr>
            <a:xfrm>
              <a:off x="111610" y="932625"/>
              <a:ext cx="8595360" cy="3017520"/>
            </a:xfrm>
            <a:prstGeom prst="rightArrow">
              <a:avLst/>
            </a:prstGeom>
            <a:solidFill>
              <a:srgbClr val="4F81BD"/>
            </a:solidFill>
            <a:ln>
              <a:noFill/>
            </a:ln>
            <a:effectLst>
              <a:outerShdw blurRad="50800" dist="38100" algn="l" rotWithShape="0">
                <a:prstClr val="black">
                  <a:alpha val="40000"/>
                </a:prstClr>
              </a:outerShdw>
            </a:effectLst>
          </p:spPr>
        </p:sp>
        <p:sp>
          <p:nvSpPr>
            <p:cNvPr id="51" name="Rounded Rectangle 50"/>
            <p:cNvSpPr/>
            <p:nvPr/>
          </p:nvSpPr>
          <p:spPr>
            <a:xfrm>
              <a:off x="1872575" y="1923620"/>
              <a:ext cx="1119947" cy="1052659"/>
            </a:xfrm>
            <a:prstGeom prst="roundRect">
              <a:avLst>
                <a:gd name="adj" fmla="val 16667"/>
              </a:avLst>
            </a:prstGeom>
            <a:solidFill>
              <a:srgbClr val="800000"/>
            </a:solidFill>
            <a:ln>
              <a:noFill/>
            </a:ln>
            <a:effectLst>
              <a:outerShdw blurRad="50800" dist="38100" dir="2700000" algn="tl" rotWithShape="0">
                <a:prstClr val="black">
                  <a:alpha val="40000"/>
                </a:prstClr>
              </a:outerShdw>
            </a:effectLst>
          </p:spPr>
          <p:txBody>
            <a:bodyPr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libri" pitchFamily="34" charset="0"/>
                  <a:ea typeface="+mn-ea"/>
                  <a:cs typeface="+mn-cs"/>
                </a:rPr>
                <a:t>OEM (Zimmer, Biomet)</a:t>
              </a:r>
            </a:p>
          </p:txBody>
        </p:sp>
        <p:sp>
          <p:nvSpPr>
            <p:cNvPr id="52" name="Rounded Rectangle 51"/>
            <p:cNvSpPr/>
            <p:nvPr/>
          </p:nvSpPr>
          <p:spPr>
            <a:xfrm>
              <a:off x="4292786" y="1938136"/>
              <a:ext cx="1177924" cy="1038144"/>
            </a:xfrm>
            <a:prstGeom prst="roundRect">
              <a:avLst/>
            </a:prstGeom>
            <a:solidFill>
              <a:srgbClr val="09213B"/>
            </a:solidFill>
            <a:ln>
              <a:noFill/>
            </a:ln>
            <a:effectLst>
              <a:outerShdw blurRad="50800" dist="38100" dir="2700000" algn="tl" rotWithShape="0">
                <a:prstClr val="black">
                  <a:alpha val="40000"/>
                </a:prstClr>
              </a:outerShdw>
            </a:effectLst>
          </p:spPr>
          <p:txBody>
            <a:bodyPr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itchFamily="34" charset="0"/>
                  <a:ea typeface="+mn-ea"/>
                  <a:cs typeface="+mn-cs"/>
                </a:rPr>
                <a:t>Distributor or Agent</a:t>
              </a:r>
            </a:p>
          </p:txBody>
        </p:sp>
        <p:sp>
          <p:nvSpPr>
            <p:cNvPr id="53" name="Rounded Rectangle 52"/>
            <p:cNvSpPr/>
            <p:nvPr/>
          </p:nvSpPr>
          <p:spPr>
            <a:xfrm>
              <a:off x="5670598" y="1938136"/>
              <a:ext cx="1243097" cy="1038144"/>
            </a:xfrm>
            <a:prstGeom prst="roundRect">
              <a:avLst/>
            </a:prstGeom>
            <a:solidFill>
              <a:srgbClr val="09213B"/>
            </a:solidFill>
            <a:ln>
              <a:noFill/>
            </a:ln>
            <a:effectLst>
              <a:outerShdw blurRad="50800" dist="38100" dir="2700000" algn="tl" rotWithShape="0">
                <a:prstClr val="black">
                  <a:alpha val="40000"/>
                </a:prstClr>
              </a:outerShdw>
            </a:effectLst>
          </p:spPr>
          <p:txBody>
            <a:bodyPr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itchFamily="34" charset="0"/>
                  <a:ea typeface="+mn-ea"/>
                  <a:cs typeface="+mn-cs"/>
                </a:rPr>
                <a:t>Sales Rep</a:t>
              </a:r>
            </a:p>
          </p:txBody>
        </p:sp>
        <p:sp>
          <p:nvSpPr>
            <p:cNvPr id="54" name="Rounded Rectangle 53"/>
            <p:cNvSpPr/>
            <p:nvPr/>
          </p:nvSpPr>
          <p:spPr>
            <a:xfrm>
              <a:off x="3182204" y="1938136"/>
              <a:ext cx="929447" cy="1038144"/>
            </a:xfrm>
            <a:prstGeom prst="roundRect">
              <a:avLst/>
            </a:prstGeom>
            <a:solidFill>
              <a:srgbClr val="09213B"/>
            </a:solidFill>
            <a:ln>
              <a:noFill/>
            </a:ln>
            <a:effectLst>
              <a:outerShdw blurRad="50800" dist="38100" dir="2700000" algn="tl" rotWithShape="0">
                <a:prstClr val="black">
                  <a:alpha val="40000"/>
                </a:prstClr>
              </a:outerShdw>
            </a:effectLst>
          </p:spPr>
          <p:txBody>
            <a:bodyPr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itchFamily="34" charset="0"/>
                  <a:ea typeface="+mn-ea"/>
                  <a:cs typeface="+mn-cs"/>
                </a:rPr>
                <a:t>GPO</a:t>
              </a:r>
            </a:p>
          </p:txBody>
        </p:sp>
        <p:sp>
          <p:nvSpPr>
            <p:cNvPr id="55" name="Rounded Rectangle 54"/>
            <p:cNvSpPr/>
            <p:nvPr/>
          </p:nvSpPr>
          <p:spPr>
            <a:xfrm>
              <a:off x="7123823" y="1923622"/>
              <a:ext cx="1080963" cy="1052658"/>
            </a:xfrm>
            <a:prstGeom prst="roundRect">
              <a:avLst/>
            </a:prstGeom>
            <a:solidFill>
              <a:srgbClr val="09213B"/>
            </a:solidFill>
            <a:ln>
              <a:noFill/>
            </a:ln>
            <a:effectLst>
              <a:outerShdw blurRad="50800" dist="38100" dir="2700000" algn="tl" rotWithShape="0">
                <a:prstClr val="black">
                  <a:alpha val="40000"/>
                </a:prstClr>
              </a:outerShdw>
            </a:effectLst>
          </p:spPr>
          <p:txBody>
            <a:bodyPr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itchFamily="34" charset="0"/>
                  <a:ea typeface="+mn-ea"/>
                  <a:cs typeface="+mn-cs"/>
                </a:rPr>
                <a:t>Hospital or ASC</a:t>
              </a:r>
            </a:p>
          </p:txBody>
        </p:sp>
      </p:grpSp>
      <p:sp>
        <p:nvSpPr>
          <p:cNvPr id="56" name="Subtitle 6"/>
          <p:cNvSpPr txBox="1">
            <a:spLocks/>
          </p:cNvSpPr>
          <p:nvPr/>
        </p:nvSpPr>
        <p:spPr>
          <a:xfrm>
            <a:off x="2429957" y="3527868"/>
            <a:ext cx="4224867" cy="48533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smtClean="0">
                <a:ln>
                  <a:noFill/>
                </a:ln>
                <a:solidFill>
                  <a:sysClr val="windowText" lastClr="000000">
                    <a:tint val="75000"/>
                  </a:sysClr>
                </a:solidFill>
                <a:effectLst/>
                <a:uLnTx/>
                <a:uFillTx/>
                <a:latin typeface="Calibri" pitchFamily="34" charset="0"/>
                <a:ea typeface="+mn-ea"/>
                <a:cs typeface="+mn-cs"/>
              </a:rPr>
              <a:t>Traditional P&amp;L of Knee</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400" b="1" i="0" u="none" strike="noStrike" kern="1200" cap="none" spc="0" normalizeH="0" baseline="0" noProof="0" dirty="0" smtClean="0">
              <a:ln>
                <a:noFill/>
              </a:ln>
              <a:solidFill>
                <a:sysClr val="windowText" lastClr="000000">
                  <a:tint val="75000"/>
                </a:sysClr>
              </a:solidFill>
              <a:effectLst/>
              <a:uLnTx/>
              <a:uFillTx/>
              <a:latin typeface="Calibri" pitchFamily="34" charset="0"/>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400" b="0" i="0" u="none" strike="noStrike" kern="1200" cap="none" spc="0" normalizeH="0" baseline="0" noProof="0" dirty="0">
              <a:ln>
                <a:noFill/>
              </a:ln>
              <a:solidFill>
                <a:sysClr val="windowText" lastClr="000000">
                  <a:tint val="75000"/>
                </a:sysClr>
              </a:solidFill>
              <a:effectLst/>
              <a:uLnTx/>
              <a:uFillTx/>
              <a:latin typeface="Calibri"/>
              <a:ea typeface="+mn-ea"/>
              <a:cs typeface="+mn-cs"/>
            </a:endParaRPr>
          </a:p>
        </p:txBody>
      </p:sp>
      <p:graphicFrame>
        <p:nvGraphicFramePr>
          <p:cNvPr id="57" name="Table 56"/>
          <p:cNvGraphicFramePr>
            <a:graphicFrameLocks noGrp="1"/>
          </p:cNvGraphicFramePr>
          <p:nvPr>
            <p:extLst>
              <p:ext uri="{D42A27DB-BD31-4B8C-83A1-F6EECF244321}">
                <p14:modId xmlns:p14="http://schemas.microsoft.com/office/powerpoint/2010/main" val="1288314755"/>
              </p:ext>
            </p:extLst>
          </p:nvPr>
        </p:nvGraphicFramePr>
        <p:xfrm>
          <a:off x="2429957" y="4013200"/>
          <a:ext cx="4224867" cy="2123440"/>
        </p:xfrm>
        <a:graphic>
          <a:graphicData uri="http://schemas.openxmlformats.org/drawingml/2006/table">
            <a:tbl>
              <a:tblPr>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effectLst>
                  <a:outerShdw blurRad="40000" dist="20000" dir="5400000" rotWithShape="0">
                    <a:srgbClr val="000000">
                      <a:alpha val="38000"/>
                    </a:srgbClr>
                  </a:outerShdw>
                </a:effectLst>
              </a:tblPr>
              <a:tblGrid>
                <a:gridCol w="1681480"/>
                <a:gridCol w="1406024"/>
                <a:gridCol w="1137363"/>
              </a:tblGrid>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Selling Price</a:t>
                      </a:r>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dirty="0" smtClean="0"/>
                        <a:t>$5,000</a:t>
                      </a:r>
                      <a:endParaRPr lang="en-US"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dirty="0" smtClean="0"/>
                        <a:t>100%</a:t>
                      </a:r>
                      <a:endParaRPr lang="en-US"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b="1" dirty="0" smtClean="0">
                          <a:solidFill>
                            <a:schemeClr val="bg1"/>
                          </a:solidFill>
                        </a:rPr>
                        <a:t>COGS</a:t>
                      </a:r>
                      <a:endParaRPr lang="en-US" b="1" dirty="0">
                        <a:solidFill>
                          <a:schemeClr val="bg1"/>
                        </a:solidFill>
                      </a:endParaRPr>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800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b="1" dirty="0" smtClean="0">
                          <a:solidFill>
                            <a:schemeClr val="bg1"/>
                          </a:solidFill>
                        </a:rPr>
                        <a:t>-     $1,250</a:t>
                      </a:r>
                      <a:endParaRPr lang="en-US" b="1" dirty="0">
                        <a:solidFill>
                          <a:schemeClr val="bg1"/>
                        </a:solidFill>
                      </a:endParaRPr>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800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b="1" dirty="0" smtClean="0">
                          <a:solidFill>
                            <a:schemeClr val="bg1"/>
                          </a:solidFill>
                        </a:rPr>
                        <a:t>-</a:t>
                      </a:r>
                      <a:r>
                        <a:rPr lang="en-US" b="1" baseline="0" dirty="0" smtClean="0">
                          <a:solidFill>
                            <a:schemeClr val="bg1"/>
                          </a:solidFill>
                        </a:rPr>
                        <a:t>       </a:t>
                      </a:r>
                      <a:r>
                        <a:rPr lang="en-US" b="1" dirty="0" smtClean="0">
                          <a:solidFill>
                            <a:schemeClr val="bg1"/>
                          </a:solidFill>
                        </a:rPr>
                        <a:t>25%</a:t>
                      </a:r>
                      <a:endParaRPr lang="en-US" b="1" dirty="0">
                        <a:solidFill>
                          <a:schemeClr val="bg1"/>
                        </a:solidFill>
                      </a:endParaRPr>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800000"/>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SG&amp;A</a:t>
                      </a:r>
                      <a:endParaRPr lang="en-US"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dirty="0" smtClean="0"/>
                        <a:t>     -     $2,000</a:t>
                      </a:r>
                      <a:endParaRPr lang="en-US"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dirty="0" smtClean="0"/>
                        <a:t>-       40%</a:t>
                      </a:r>
                      <a:endParaRPr lang="en-US"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R&amp;D</a:t>
                      </a:r>
                      <a:endParaRPr lang="en-US"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u="sng" dirty="0" smtClean="0"/>
                        <a:t>-        $250</a:t>
                      </a:r>
                      <a:endParaRPr lang="en-US" u="sng"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u="sng" dirty="0" smtClean="0"/>
                        <a:t>-         5%</a:t>
                      </a:r>
                      <a:endParaRPr lang="en-US" u="sng"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i="1" dirty="0" smtClean="0"/>
                        <a:t>Operating Profit</a:t>
                      </a:r>
                      <a:endParaRPr lang="en-US" i="1"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i="1" dirty="0" smtClean="0"/>
                        <a:t>$1,500</a:t>
                      </a:r>
                      <a:endParaRPr lang="en-US" i="1"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i="1" dirty="0" smtClean="0"/>
                        <a:t>30%</a:t>
                      </a:r>
                      <a:endParaRPr lang="en-US" i="1"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bl>
          </a:graphicData>
        </a:graphic>
      </p:graphicFrame>
      <p:sp>
        <p:nvSpPr>
          <p:cNvPr id="16" name="Rounded Rectangle 15"/>
          <p:cNvSpPr/>
          <p:nvPr/>
        </p:nvSpPr>
        <p:spPr>
          <a:xfrm>
            <a:off x="533400" y="2303616"/>
            <a:ext cx="1417839" cy="940802"/>
          </a:xfrm>
          <a:prstGeom prst="roundRect">
            <a:avLst/>
          </a:prstGeom>
          <a:solidFill>
            <a:srgbClr val="800000"/>
          </a:solidFill>
          <a:ln>
            <a:noFill/>
          </a:ln>
          <a:effectLst>
            <a:outerShdw blurRad="50800" dist="38100" dir="2700000" algn="tl" rotWithShape="0">
              <a:prstClr val="black">
                <a:alpha val="40000"/>
              </a:prstClr>
            </a:outerShdw>
          </a:effectLst>
        </p:spPr>
        <p:txBody>
          <a:bodyPr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libri" pitchFamily="34" charset="0"/>
                <a:ea typeface="+mn-ea"/>
                <a:cs typeface="+mn-cs"/>
              </a:rPr>
              <a:t>Contract </a:t>
            </a:r>
            <a:r>
              <a:rPr kumimoji="0" lang="en-US" sz="1400" b="1" i="0" u="none" strike="noStrike" kern="0" cap="none" spc="0" normalizeH="0" baseline="0" noProof="0" dirty="0" smtClean="0">
                <a:ln>
                  <a:noFill/>
                </a:ln>
                <a:solidFill>
                  <a:srgbClr val="FFFFFF"/>
                </a:solidFill>
                <a:effectLst/>
                <a:uLnTx/>
                <a:uFillTx/>
                <a:latin typeface="Calibri" pitchFamily="34" charset="0"/>
                <a:ea typeface="+mn-ea"/>
                <a:cs typeface="+mn-cs"/>
              </a:rPr>
              <a:t>Manufacturer</a:t>
            </a:r>
            <a:endParaRPr kumimoji="0" lang="en-US" sz="1400" b="1" i="0" u="none" strike="noStrike" kern="0" cap="none" spc="0" normalizeH="0" baseline="0" noProof="0" dirty="0">
              <a:ln>
                <a:noFill/>
              </a:ln>
              <a:solidFill>
                <a:srgbClr val="FFFFFF"/>
              </a:solidFill>
              <a:effectLst/>
              <a:uLnTx/>
              <a:uFillTx/>
              <a:latin typeface="Calibri" pitchFamily="34" charset="0"/>
              <a:ea typeface="+mn-ea"/>
              <a:cs typeface="+mn-cs"/>
            </a:endParaRPr>
          </a:p>
        </p:txBody>
      </p:sp>
    </p:spTree>
    <p:extLst>
      <p:ext uri="{BB962C8B-B14F-4D97-AF65-F5344CB8AC3E}">
        <p14:creationId xmlns:p14="http://schemas.microsoft.com/office/powerpoint/2010/main" val="2488475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44562"/>
          </a:xfrm>
        </p:spPr>
        <p:txBody>
          <a:bodyPr>
            <a:normAutofit/>
          </a:bodyPr>
          <a:lstStyle/>
          <a:p>
            <a:r>
              <a:rPr lang="en-US" sz="3600" dirty="0" smtClean="0"/>
              <a:t>SG&amp;A of Traditional Supply Chain Model</a:t>
            </a:r>
            <a:endParaRPr lang="en-US" sz="3600" dirty="0"/>
          </a:p>
        </p:txBody>
      </p:sp>
      <p:sp>
        <p:nvSpPr>
          <p:cNvPr id="47" name="TextBox 46"/>
          <p:cNvSpPr txBox="1"/>
          <p:nvPr/>
        </p:nvSpPr>
        <p:spPr>
          <a:xfrm>
            <a:off x="541276" y="1625256"/>
            <a:ext cx="8063573" cy="369332"/>
          </a:xfrm>
          <a:prstGeom prst="rect">
            <a:avLst/>
          </a:prstGeom>
          <a:noFill/>
        </p:spPr>
        <p:txBody>
          <a:bodyPr wrap="square" rtlCol="0">
            <a:spAutoFit/>
          </a:bodyPr>
          <a:lstStyle/>
          <a:p>
            <a:pPr algn="ctr" defTabSz="457200"/>
            <a:r>
              <a:rPr lang="en-US" b="1" dirty="0">
                <a:solidFill>
                  <a:prstClr val="black"/>
                </a:solidFill>
                <a:latin typeface="+mj-lt"/>
              </a:rPr>
              <a:t>TRADITIONAL </a:t>
            </a:r>
            <a:r>
              <a:rPr lang="en-US" b="1" dirty="0" smtClean="0">
                <a:solidFill>
                  <a:prstClr val="black"/>
                </a:solidFill>
                <a:latin typeface="+mj-lt"/>
              </a:rPr>
              <a:t>MODEL</a:t>
            </a:r>
            <a:endParaRPr lang="en-US" b="1" dirty="0">
              <a:solidFill>
                <a:srgbClr val="FFFFFF"/>
              </a:solidFill>
              <a:latin typeface="+mj-lt"/>
            </a:endParaRPr>
          </a:p>
        </p:txBody>
      </p:sp>
      <p:grpSp>
        <p:nvGrpSpPr>
          <p:cNvPr id="48" name="Group 4"/>
          <p:cNvGrpSpPr/>
          <p:nvPr/>
        </p:nvGrpSpPr>
        <p:grpSpPr>
          <a:xfrm>
            <a:off x="499862" y="1417925"/>
            <a:ext cx="8104987" cy="2696875"/>
            <a:chOff x="111610" y="932625"/>
            <a:chExt cx="8595360" cy="3017520"/>
          </a:xfrm>
        </p:grpSpPr>
        <p:sp>
          <p:nvSpPr>
            <p:cNvPr id="49" name="Right Arrow 48"/>
            <p:cNvSpPr/>
            <p:nvPr/>
          </p:nvSpPr>
          <p:spPr>
            <a:xfrm>
              <a:off x="111610" y="932625"/>
              <a:ext cx="8595360" cy="3017520"/>
            </a:xfrm>
            <a:prstGeom prst="rightArrow">
              <a:avLst/>
            </a:prstGeom>
            <a:solidFill>
              <a:srgbClr val="4F81BD"/>
            </a:solidFill>
            <a:ln>
              <a:noFill/>
            </a:ln>
            <a:effectLst>
              <a:outerShdw blurRad="50800" dist="38100" algn="l" rotWithShape="0">
                <a:prstClr val="black">
                  <a:alpha val="40000"/>
                </a:prstClr>
              </a:outerShdw>
            </a:effectLst>
          </p:spPr>
        </p:sp>
        <p:sp>
          <p:nvSpPr>
            <p:cNvPr id="50" name="Rounded Rectangle 49"/>
            <p:cNvSpPr/>
            <p:nvPr/>
          </p:nvSpPr>
          <p:spPr>
            <a:xfrm>
              <a:off x="155530" y="1923620"/>
              <a:ext cx="1503622" cy="1052659"/>
            </a:xfrm>
            <a:prstGeom prst="roundRect">
              <a:avLst/>
            </a:prstGeom>
            <a:solidFill>
              <a:srgbClr val="09213B"/>
            </a:solidFill>
            <a:ln>
              <a:noFill/>
            </a:ln>
            <a:effectLst>
              <a:outerShdw blurRad="50800" dist="38100" dir="2700000" algn="tl" rotWithShape="0">
                <a:prstClr val="black">
                  <a:alpha val="40000"/>
                </a:prstClr>
              </a:outerShdw>
            </a:effectLst>
          </p:spPr>
          <p:txBody>
            <a:bodyPr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itchFamily="34" charset="0"/>
                  <a:ea typeface="+mn-ea"/>
                  <a:cs typeface="+mn-cs"/>
                </a:rPr>
                <a:t>Contract </a:t>
              </a:r>
              <a:r>
                <a:rPr kumimoji="0" lang="en-US" sz="1400" b="0" i="0" u="none" strike="noStrike" kern="0" cap="none" spc="0" normalizeH="0" baseline="0" noProof="0" dirty="0" smtClean="0">
                  <a:ln>
                    <a:noFill/>
                  </a:ln>
                  <a:solidFill>
                    <a:srgbClr val="FFFFFF"/>
                  </a:solidFill>
                  <a:effectLst/>
                  <a:uLnTx/>
                  <a:uFillTx/>
                  <a:latin typeface="Calibri" pitchFamily="34" charset="0"/>
                  <a:ea typeface="+mn-ea"/>
                  <a:cs typeface="+mn-cs"/>
                </a:rPr>
                <a:t>Manufacturer</a:t>
              </a:r>
              <a:endParaRPr kumimoji="0" lang="en-US" sz="1400" b="0" i="0" u="none" strike="noStrike" kern="0" cap="none" spc="0" normalizeH="0" baseline="0" noProof="0" dirty="0">
                <a:ln>
                  <a:noFill/>
                </a:ln>
                <a:solidFill>
                  <a:srgbClr val="FFFFFF"/>
                </a:solidFill>
                <a:effectLst/>
                <a:uLnTx/>
                <a:uFillTx/>
                <a:latin typeface="Calibri" pitchFamily="34" charset="0"/>
                <a:ea typeface="+mn-ea"/>
                <a:cs typeface="+mn-cs"/>
              </a:endParaRPr>
            </a:p>
          </p:txBody>
        </p:sp>
        <p:sp>
          <p:nvSpPr>
            <p:cNvPr id="51" name="Rounded Rectangle 50"/>
            <p:cNvSpPr/>
            <p:nvPr/>
          </p:nvSpPr>
          <p:spPr>
            <a:xfrm>
              <a:off x="1872575" y="1923620"/>
              <a:ext cx="1119947" cy="1052659"/>
            </a:xfrm>
            <a:prstGeom prst="roundRect">
              <a:avLst>
                <a:gd name="adj" fmla="val 16667"/>
              </a:avLst>
            </a:prstGeom>
            <a:solidFill>
              <a:srgbClr val="09213B"/>
            </a:solidFill>
            <a:ln>
              <a:noFill/>
            </a:ln>
            <a:effectLst>
              <a:outerShdw blurRad="50800" dist="38100" dir="2700000" algn="tl" rotWithShape="0">
                <a:prstClr val="black">
                  <a:alpha val="40000"/>
                </a:prstClr>
              </a:outerShdw>
            </a:effectLst>
          </p:spPr>
          <p:txBody>
            <a:bodyPr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itchFamily="34" charset="0"/>
                  <a:ea typeface="+mn-ea"/>
                  <a:cs typeface="+mn-cs"/>
                </a:rPr>
                <a:t>OEM (Zimmer, Biomet)</a:t>
              </a:r>
            </a:p>
          </p:txBody>
        </p:sp>
        <p:sp>
          <p:nvSpPr>
            <p:cNvPr id="52" name="Rounded Rectangle 51"/>
            <p:cNvSpPr/>
            <p:nvPr/>
          </p:nvSpPr>
          <p:spPr>
            <a:xfrm>
              <a:off x="4292786" y="1938136"/>
              <a:ext cx="1177924" cy="1038144"/>
            </a:xfrm>
            <a:prstGeom prst="roundRect">
              <a:avLst/>
            </a:prstGeom>
            <a:solidFill>
              <a:srgbClr val="800000"/>
            </a:solidFill>
            <a:ln>
              <a:noFill/>
            </a:ln>
            <a:effectLst>
              <a:outerShdw blurRad="50800" dist="38100" dir="2700000" algn="tl" rotWithShape="0">
                <a:prstClr val="black">
                  <a:alpha val="40000"/>
                </a:prstClr>
              </a:outerShdw>
            </a:effectLst>
          </p:spPr>
          <p:txBody>
            <a:bodyPr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libri" pitchFamily="34" charset="0"/>
                  <a:ea typeface="+mn-ea"/>
                  <a:cs typeface="+mn-cs"/>
                </a:rPr>
                <a:t>Distributor or Agent</a:t>
              </a:r>
            </a:p>
          </p:txBody>
        </p:sp>
        <p:sp>
          <p:nvSpPr>
            <p:cNvPr id="53" name="Rounded Rectangle 52"/>
            <p:cNvSpPr/>
            <p:nvPr/>
          </p:nvSpPr>
          <p:spPr>
            <a:xfrm>
              <a:off x="5670598" y="1938136"/>
              <a:ext cx="1243097" cy="1038144"/>
            </a:xfrm>
            <a:prstGeom prst="roundRect">
              <a:avLst/>
            </a:prstGeom>
            <a:solidFill>
              <a:srgbClr val="800000"/>
            </a:solidFill>
            <a:ln>
              <a:noFill/>
            </a:ln>
            <a:effectLst>
              <a:outerShdw blurRad="50800" dist="38100" dir="2700000" algn="tl" rotWithShape="0">
                <a:prstClr val="black">
                  <a:alpha val="40000"/>
                </a:prstClr>
              </a:outerShdw>
            </a:effectLst>
          </p:spPr>
          <p:txBody>
            <a:bodyPr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libri" pitchFamily="34" charset="0"/>
                  <a:ea typeface="+mn-ea"/>
                  <a:cs typeface="+mn-cs"/>
                </a:rPr>
                <a:t>Sales Rep</a:t>
              </a:r>
            </a:p>
          </p:txBody>
        </p:sp>
        <p:sp>
          <p:nvSpPr>
            <p:cNvPr id="54" name="Rounded Rectangle 53"/>
            <p:cNvSpPr/>
            <p:nvPr/>
          </p:nvSpPr>
          <p:spPr>
            <a:xfrm>
              <a:off x="3182204" y="1938136"/>
              <a:ext cx="929447" cy="1038144"/>
            </a:xfrm>
            <a:prstGeom prst="roundRect">
              <a:avLst/>
            </a:prstGeom>
            <a:solidFill>
              <a:srgbClr val="800000"/>
            </a:solidFill>
            <a:ln>
              <a:noFill/>
            </a:ln>
            <a:effectLst>
              <a:outerShdw blurRad="50800" dist="38100" dir="2700000" algn="tl" rotWithShape="0">
                <a:prstClr val="black">
                  <a:alpha val="40000"/>
                </a:prstClr>
              </a:outerShdw>
            </a:effectLst>
          </p:spPr>
          <p:txBody>
            <a:bodyPr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libri" pitchFamily="34" charset="0"/>
                  <a:ea typeface="+mn-ea"/>
                  <a:cs typeface="+mn-cs"/>
                </a:rPr>
                <a:t>GPO</a:t>
              </a:r>
            </a:p>
          </p:txBody>
        </p:sp>
        <p:sp>
          <p:nvSpPr>
            <p:cNvPr id="55" name="Rounded Rectangle 54"/>
            <p:cNvSpPr/>
            <p:nvPr/>
          </p:nvSpPr>
          <p:spPr>
            <a:xfrm>
              <a:off x="7123823" y="1923622"/>
              <a:ext cx="1080963" cy="1052658"/>
            </a:xfrm>
            <a:prstGeom prst="roundRect">
              <a:avLst/>
            </a:prstGeom>
            <a:solidFill>
              <a:srgbClr val="09213B"/>
            </a:solidFill>
            <a:ln>
              <a:noFill/>
            </a:ln>
            <a:effectLst>
              <a:outerShdw blurRad="50800" dist="38100" dir="2700000" algn="tl" rotWithShape="0">
                <a:prstClr val="black">
                  <a:alpha val="40000"/>
                </a:prstClr>
              </a:outerShdw>
            </a:effectLst>
          </p:spPr>
          <p:txBody>
            <a:bodyPr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itchFamily="34" charset="0"/>
                  <a:ea typeface="+mn-ea"/>
                  <a:cs typeface="+mn-cs"/>
                </a:rPr>
                <a:t>Hospital or ASC</a:t>
              </a:r>
            </a:p>
          </p:txBody>
        </p:sp>
      </p:grpSp>
      <p:sp>
        <p:nvSpPr>
          <p:cNvPr id="56" name="Subtitle 6"/>
          <p:cNvSpPr txBox="1">
            <a:spLocks/>
          </p:cNvSpPr>
          <p:nvPr/>
        </p:nvSpPr>
        <p:spPr>
          <a:xfrm>
            <a:off x="2429957" y="3527868"/>
            <a:ext cx="4224867" cy="48533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smtClean="0">
                <a:ln>
                  <a:noFill/>
                </a:ln>
                <a:solidFill>
                  <a:sysClr val="windowText" lastClr="000000">
                    <a:tint val="75000"/>
                  </a:sysClr>
                </a:solidFill>
                <a:effectLst/>
                <a:uLnTx/>
                <a:uFillTx/>
                <a:latin typeface="Calibri" pitchFamily="34" charset="0"/>
                <a:ea typeface="+mn-ea"/>
                <a:cs typeface="+mn-cs"/>
              </a:rPr>
              <a:t>Traditional P&amp;L of Knee</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400" b="1" i="0" u="none" strike="noStrike" kern="1200" cap="none" spc="0" normalizeH="0" baseline="0" noProof="0" dirty="0" smtClean="0">
              <a:ln>
                <a:noFill/>
              </a:ln>
              <a:solidFill>
                <a:sysClr val="windowText" lastClr="000000">
                  <a:tint val="75000"/>
                </a:sysClr>
              </a:solidFill>
              <a:effectLst/>
              <a:uLnTx/>
              <a:uFillTx/>
              <a:latin typeface="Calibri" pitchFamily="34" charset="0"/>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400" b="0" i="0" u="none" strike="noStrike" kern="1200" cap="none" spc="0" normalizeH="0" baseline="0" noProof="0" dirty="0">
              <a:ln>
                <a:noFill/>
              </a:ln>
              <a:solidFill>
                <a:sysClr val="windowText" lastClr="000000">
                  <a:tint val="75000"/>
                </a:sysClr>
              </a:solidFill>
              <a:effectLst/>
              <a:uLnTx/>
              <a:uFillTx/>
              <a:latin typeface="Calibri"/>
              <a:ea typeface="+mn-ea"/>
              <a:cs typeface="+mn-cs"/>
            </a:endParaRPr>
          </a:p>
        </p:txBody>
      </p:sp>
      <p:graphicFrame>
        <p:nvGraphicFramePr>
          <p:cNvPr id="57" name="Table 56"/>
          <p:cNvGraphicFramePr>
            <a:graphicFrameLocks noGrp="1"/>
          </p:cNvGraphicFramePr>
          <p:nvPr>
            <p:extLst>
              <p:ext uri="{D42A27DB-BD31-4B8C-83A1-F6EECF244321}">
                <p14:modId xmlns:p14="http://schemas.microsoft.com/office/powerpoint/2010/main" val="1497704271"/>
              </p:ext>
            </p:extLst>
          </p:nvPr>
        </p:nvGraphicFramePr>
        <p:xfrm>
          <a:off x="2429957" y="4013200"/>
          <a:ext cx="4224867" cy="2123440"/>
        </p:xfrm>
        <a:graphic>
          <a:graphicData uri="http://schemas.openxmlformats.org/drawingml/2006/table">
            <a:tbl>
              <a:tblPr>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effectLst>
                  <a:outerShdw blurRad="40000" dist="20000" dir="5400000" rotWithShape="0">
                    <a:srgbClr val="000000">
                      <a:alpha val="38000"/>
                    </a:srgbClr>
                  </a:outerShdw>
                </a:effectLst>
              </a:tblPr>
              <a:tblGrid>
                <a:gridCol w="1681480"/>
                <a:gridCol w="1406024"/>
                <a:gridCol w="1137363"/>
              </a:tblGrid>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Selling Price</a:t>
                      </a:r>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dirty="0" smtClean="0"/>
                        <a:t>$5,000</a:t>
                      </a:r>
                      <a:endParaRPr lang="en-US"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dirty="0" smtClean="0"/>
                        <a:t>100%</a:t>
                      </a:r>
                      <a:endParaRPr lang="en-US"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b="0" dirty="0" smtClean="0"/>
                        <a:t>COGS</a:t>
                      </a:r>
                      <a:endParaRPr lang="en-US" b="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b="0" dirty="0" smtClean="0"/>
                        <a:t>-     $1,250</a:t>
                      </a:r>
                      <a:endParaRPr lang="en-US" b="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b="0" dirty="0" smtClean="0"/>
                        <a:t>-</a:t>
                      </a:r>
                      <a:r>
                        <a:rPr lang="en-US" b="0" baseline="0" dirty="0" smtClean="0"/>
                        <a:t>       </a:t>
                      </a:r>
                      <a:r>
                        <a:rPr lang="en-US" b="0" dirty="0" smtClean="0"/>
                        <a:t>25%</a:t>
                      </a:r>
                      <a:endParaRPr lang="en-US" b="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b="1" dirty="0" smtClean="0">
                          <a:solidFill>
                            <a:srgbClr val="FFFFFF"/>
                          </a:solidFill>
                        </a:rPr>
                        <a:t>SG&amp;A</a:t>
                      </a:r>
                      <a:endParaRPr lang="en-US" b="1" dirty="0">
                        <a:solidFill>
                          <a:srgbClr val="FFFFFF"/>
                        </a:solidFill>
                      </a:endParaRPr>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800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b="1" dirty="0" smtClean="0">
                          <a:solidFill>
                            <a:srgbClr val="FFFFFF"/>
                          </a:solidFill>
                        </a:rPr>
                        <a:t>     -     $2,000</a:t>
                      </a:r>
                      <a:endParaRPr lang="en-US" b="1" dirty="0">
                        <a:solidFill>
                          <a:srgbClr val="FFFFFF"/>
                        </a:solidFill>
                      </a:endParaRPr>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800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b="1" dirty="0" smtClean="0">
                          <a:solidFill>
                            <a:srgbClr val="FFFFFF"/>
                          </a:solidFill>
                        </a:rPr>
                        <a:t>-       40%</a:t>
                      </a:r>
                      <a:endParaRPr lang="en-US" b="1" dirty="0">
                        <a:solidFill>
                          <a:srgbClr val="FFFFFF"/>
                        </a:solidFill>
                      </a:endParaRPr>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800000"/>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R&amp;D</a:t>
                      </a:r>
                      <a:endParaRPr lang="en-US"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u="sng" dirty="0" smtClean="0"/>
                        <a:t>-        $250</a:t>
                      </a:r>
                      <a:endParaRPr lang="en-US" u="sng"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u="sng" dirty="0" smtClean="0"/>
                        <a:t>-         5%</a:t>
                      </a:r>
                      <a:endParaRPr lang="en-US" u="sng"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i="1" dirty="0" smtClean="0"/>
                        <a:t>Operating Profit</a:t>
                      </a:r>
                      <a:endParaRPr lang="en-US" i="1"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i="1" dirty="0" smtClean="0"/>
                        <a:t>$1,500</a:t>
                      </a:r>
                      <a:endParaRPr lang="en-US" i="1"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i="1" dirty="0" smtClean="0"/>
                        <a:t>30%</a:t>
                      </a:r>
                      <a:endParaRPr lang="en-US" i="1"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bl>
          </a:graphicData>
        </a:graphic>
      </p:graphicFrame>
      <p:sp>
        <p:nvSpPr>
          <p:cNvPr id="16" name="Footer Placeholder 5"/>
          <p:cNvSpPr txBox="1">
            <a:spLocks/>
          </p:cNvSpPr>
          <p:nvPr/>
        </p:nvSpPr>
        <p:spPr>
          <a:xfrm>
            <a:off x="2362200" y="6459008"/>
            <a:ext cx="2819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smtClean="0">
                <a:solidFill>
                  <a:prstClr val="black">
                    <a:tint val="75000"/>
                  </a:prstClr>
                </a:solidFill>
                <a:latin typeface="Calibri"/>
              </a:rPr>
              <a:t>Copyright © 2014, OrthoDirect USA, LLC.  All rights reserved.  Do not duplicate content or graphics without permission. </a:t>
            </a:r>
            <a:endParaRPr lang="en-US" sz="800" dirty="0">
              <a:solidFill>
                <a:prstClr val="black">
                  <a:tint val="75000"/>
                </a:prstClr>
              </a:solidFill>
              <a:latin typeface="Calibri"/>
            </a:endParaRPr>
          </a:p>
        </p:txBody>
      </p:sp>
      <p:pic>
        <p:nvPicPr>
          <p:cNvPr id="17" name="Picture 16" descr="ODU_2C_Grad.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6172200"/>
            <a:ext cx="1089093" cy="328095"/>
          </a:xfrm>
          <a:prstGeom prst="rect">
            <a:avLst/>
          </a:prstGeom>
        </p:spPr>
      </p:pic>
    </p:spTree>
    <p:extLst>
      <p:ext uri="{BB962C8B-B14F-4D97-AF65-F5344CB8AC3E}">
        <p14:creationId xmlns:p14="http://schemas.microsoft.com/office/powerpoint/2010/main" val="2488475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1" algn="ctr" defTabSz="914400"/>
            <a:r>
              <a:rPr lang="en-US" sz="3600" dirty="0" smtClean="0">
                <a:solidFill>
                  <a:srgbClr val="000000"/>
                </a:solidFill>
                <a:latin typeface="Calibri" pitchFamily="34" charset="0"/>
              </a:rPr>
              <a:t>Commoditization of Orthopedic Implants</a:t>
            </a:r>
            <a:endParaRPr lang="en-US" sz="3600" dirty="0">
              <a:solidFill>
                <a:srgbClr val="000000"/>
              </a:solidFill>
              <a:latin typeface="Calibri" pitchFamily="34" charset="0"/>
            </a:endParaRPr>
          </a:p>
        </p:txBody>
      </p:sp>
      <p:pic>
        <p:nvPicPr>
          <p:cNvPr id="12" name="Picture 11" descr="TKA Implant 1.jpg"/>
          <p:cNvPicPr>
            <a:picLocks noChangeAspect="1"/>
          </p:cNvPicPr>
          <p:nvPr/>
        </p:nvPicPr>
        <p:blipFill rotWithShape="1">
          <a:blip r:embed="rId3"/>
          <a:srcRect t="9650" b="10406"/>
          <a:stretch/>
        </p:blipFill>
        <p:spPr>
          <a:xfrm>
            <a:off x="326945" y="2575932"/>
            <a:ext cx="2416255" cy="2252328"/>
          </a:xfrm>
          <a:prstGeom prst="rect">
            <a:avLst/>
          </a:prstGeom>
        </p:spPr>
      </p:pic>
      <p:pic>
        <p:nvPicPr>
          <p:cNvPr id="13" name="Picture 12" descr="TKA Implant 2.jpg"/>
          <p:cNvPicPr>
            <a:picLocks noChangeAspect="1"/>
          </p:cNvPicPr>
          <p:nvPr/>
        </p:nvPicPr>
        <p:blipFill>
          <a:blip r:embed="rId4"/>
          <a:stretch>
            <a:fillRect/>
          </a:stretch>
        </p:blipFill>
        <p:spPr>
          <a:xfrm>
            <a:off x="2243005" y="2492256"/>
            <a:ext cx="1643195" cy="2460744"/>
          </a:xfrm>
          <a:prstGeom prst="rect">
            <a:avLst/>
          </a:prstGeom>
        </p:spPr>
      </p:pic>
      <p:pic>
        <p:nvPicPr>
          <p:cNvPr id="14" name="Picture 13" descr="TKA Implant 3.jpg"/>
          <p:cNvPicPr>
            <a:picLocks noChangeAspect="1"/>
          </p:cNvPicPr>
          <p:nvPr/>
        </p:nvPicPr>
        <p:blipFill>
          <a:blip r:embed="rId5"/>
          <a:stretch>
            <a:fillRect/>
          </a:stretch>
        </p:blipFill>
        <p:spPr>
          <a:xfrm>
            <a:off x="3962400" y="2590800"/>
            <a:ext cx="3001339" cy="2414411"/>
          </a:xfrm>
          <a:prstGeom prst="rect">
            <a:avLst/>
          </a:prstGeom>
        </p:spPr>
      </p:pic>
      <p:pic>
        <p:nvPicPr>
          <p:cNvPr id="15" name="Picture 14" descr="TKA Implant 4.png"/>
          <p:cNvPicPr>
            <a:picLocks noChangeAspect="1"/>
          </p:cNvPicPr>
          <p:nvPr/>
        </p:nvPicPr>
        <p:blipFill>
          <a:blip r:embed="rId6"/>
          <a:stretch>
            <a:fillRect/>
          </a:stretch>
        </p:blipFill>
        <p:spPr>
          <a:xfrm>
            <a:off x="6934200" y="2667000"/>
            <a:ext cx="1571590" cy="2209800"/>
          </a:xfrm>
          <a:prstGeom prst="rect">
            <a:avLst/>
          </a:prstGeom>
        </p:spPr>
      </p:pic>
    </p:spTree>
    <p:extLst>
      <p:ext uri="{BB962C8B-B14F-4D97-AF65-F5344CB8AC3E}">
        <p14:creationId xmlns:p14="http://schemas.microsoft.com/office/powerpoint/2010/main" val="36107472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v="urn:schemas-microsoft-com:mac:vml">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944562"/>
          </a:xfrm>
        </p:spPr>
        <p:txBody>
          <a:bodyPr>
            <a:normAutofit/>
          </a:bodyPr>
          <a:lstStyle/>
          <a:p>
            <a:r>
              <a:rPr lang="en-US" sz="3600" dirty="0" smtClean="0"/>
              <a:t>Commodity Structure of the Ortho Industry</a:t>
            </a:r>
            <a:endParaRPr lang="en-US" sz="3600" dirty="0"/>
          </a:p>
        </p:txBody>
      </p:sp>
      <p:pic>
        <p:nvPicPr>
          <p:cNvPr id="4" name="Picture 3" descr="ny-times-logo-header.jpg"/>
          <p:cNvPicPr>
            <a:picLocks noChangeAspect="1"/>
          </p:cNvPicPr>
          <p:nvPr/>
        </p:nvPicPr>
        <p:blipFill>
          <a:blip r:embed="rId3"/>
          <a:stretch>
            <a:fillRect/>
          </a:stretch>
        </p:blipFill>
        <p:spPr>
          <a:xfrm>
            <a:off x="1219200" y="1600200"/>
            <a:ext cx="6647872" cy="1400297"/>
          </a:xfrm>
          <a:prstGeom prst="rect">
            <a:avLst/>
          </a:prstGeom>
        </p:spPr>
      </p:pic>
      <p:sp>
        <p:nvSpPr>
          <p:cNvPr id="5" name="Rectangle 4"/>
          <p:cNvSpPr/>
          <p:nvPr/>
        </p:nvSpPr>
        <p:spPr>
          <a:xfrm>
            <a:off x="457200" y="3200400"/>
            <a:ext cx="8305800" cy="2523768"/>
          </a:xfrm>
          <a:prstGeom prst="rect">
            <a:avLst/>
          </a:prstGeom>
        </p:spPr>
        <p:txBody>
          <a:bodyPr wrap="square">
            <a:spAutoFit/>
          </a:bodyPr>
          <a:lstStyle/>
          <a:p>
            <a:r>
              <a:rPr lang="en-US" sz="2800" b="1" dirty="0" smtClean="0">
                <a:latin typeface="Calibri (Body)"/>
                <a:cs typeface="Calibri (Body)"/>
              </a:rPr>
              <a:t>New Models of Implants Not Better, Study Finds</a:t>
            </a:r>
          </a:p>
          <a:p>
            <a:r>
              <a:rPr lang="en-US" sz="2000" dirty="0" smtClean="0"/>
              <a:t>By BARRY MEIERA</a:t>
            </a:r>
          </a:p>
          <a:p>
            <a:r>
              <a:rPr lang="en-US" sz="1600" dirty="0" smtClean="0"/>
              <a:t>Published:  December 22, 2011</a:t>
            </a:r>
          </a:p>
          <a:p>
            <a:endParaRPr lang="en-US" dirty="0" smtClean="0"/>
          </a:p>
          <a:p>
            <a:r>
              <a:rPr lang="en-US" sz="2400" dirty="0" smtClean="0"/>
              <a:t>“New study suggests that the recent technology for artificial hips and knees did not perform any better than older, less expensive designs.”</a:t>
            </a:r>
          </a:p>
        </p:txBody>
      </p:sp>
    </p:spTree>
    <p:extLst>
      <p:ext uri="{BB962C8B-B14F-4D97-AF65-F5344CB8AC3E}">
        <p14:creationId xmlns:p14="http://schemas.microsoft.com/office/powerpoint/2010/main" val="3545912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op-5-leading-brands-in-the-world-20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2667000"/>
            <a:ext cx="4234175" cy="2590800"/>
          </a:xfrm>
          <a:prstGeom prst="rect">
            <a:avLst/>
          </a:prstGeom>
          <a:ln>
            <a:noFill/>
          </a:ln>
          <a:effectLst>
            <a:softEdge rad="112500"/>
          </a:effectLst>
        </p:spPr>
      </p:pic>
      <p:sp>
        <p:nvSpPr>
          <p:cNvPr id="2" name="Title 1"/>
          <p:cNvSpPr>
            <a:spLocks noGrp="1"/>
          </p:cNvSpPr>
          <p:nvPr>
            <p:ph type="title"/>
          </p:nvPr>
        </p:nvSpPr>
        <p:spPr/>
        <p:txBody>
          <a:bodyPr>
            <a:normAutofit/>
          </a:bodyPr>
          <a:lstStyle/>
          <a:p>
            <a:r>
              <a:rPr lang="en-US" sz="3600" dirty="0" smtClean="0"/>
              <a:t>Culture of Subjective Decision Making </a:t>
            </a:r>
            <a:endParaRPr lang="en-US" sz="3600" dirty="0"/>
          </a:p>
        </p:txBody>
      </p:sp>
      <p:pic>
        <p:nvPicPr>
          <p:cNvPr id="5" name="Picture 4" descr="Friends Golfing.jpg"/>
          <p:cNvPicPr>
            <a:picLocks noChangeAspect="1"/>
          </p:cNvPicPr>
          <p:nvPr/>
        </p:nvPicPr>
        <p:blipFill>
          <a:blip r:embed="rId4"/>
          <a:stretch>
            <a:fillRect/>
          </a:stretch>
        </p:blipFill>
        <p:spPr>
          <a:xfrm>
            <a:off x="152400" y="1676400"/>
            <a:ext cx="3352800" cy="2514600"/>
          </a:xfrm>
          <a:prstGeom prst="rect">
            <a:avLst/>
          </a:prstGeom>
          <a:ln>
            <a:noFill/>
          </a:ln>
          <a:effectLst>
            <a:softEdge rad="112500"/>
          </a:effectLst>
        </p:spPr>
      </p:pic>
      <p:pic>
        <p:nvPicPr>
          <p:cNvPr id="7" name="Picture 6" descr="Sales Rep Car.jpg"/>
          <p:cNvPicPr>
            <a:picLocks noChangeAspect="1"/>
          </p:cNvPicPr>
          <p:nvPr/>
        </p:nvPicPr>
        <p:blipFill>
          <a:blip r:embed="rId5"/>
          <a:stretch>
            <a:fillRect/>
          </a:stretch>
        </p:blipFill>
        <p:spPr>
          <a:xfrm>
            <a:off x="5410200" y="3581400"/>
            <a:ext cx="3535295" cy="2590800"/>
          </a:xfrm>
          <a:prstGeom prst="rect">
            <a:avLst/>
          </a:prstGeom>
          <a:ln>
            <a:noFill/>
          </a:ln>
          <a:effectLst>
            <a:softEdge rad="112500"/>
          </a:effectLst>
        </p:spPr>
      </p:pic>
      <p:sp>
        <p:nvSpPr>
          <p:cNvPr id="4" name="TextBox 3"/>
          <p:cNvSpPr txBox="1"/>
          <p:nvPr/>
        </p:nvSpPr>
        <p:spPr>
          <a:xfrm>
            <a:off x="304800" y="1447800"/>
            <a:ext cx="3048000" cy="369332"/>
          </a:xfrm>
          <a:prstGeom prst="rect">
            <a:avLst/>
          </a:prstGeom>
          <a:noFill/>
        </p:spPr>
        <p:txBody>
          <a:bodyPr wrap="square" rtlCol="0">
            <a:spAutoFit/>
          </a:bodyPr>
          <a:lstStyle/>
          <a:p>
            <a:pPr algn="ctr"/>
            <a:r>
              <a:rPr lang="en-US" dirty="0" smtClean="0"/>
              <a:t>Relationships</a:t>
            </a:r>
            <a:endParaRPr lang="en-US" dirty="0"/>
          </a:p>
        </p:txBody>
      </p:sp>
      <p:sp>
        <p:nvSpPr>
          <p:cNvPr id="9" name="TextBox 8"/>
          <p:cNvSpPr txBox="1"/>
          <p:nvPr/>
        </p:nvSpPr>
        <p:spPr>
          <a:xfrm>
            <a:off x="2514600" y="2438400"/>
            <a:ext cx="4114800" cy="369332"/>
          </a:xfrm>
          <a:prstGeom prst="rect">
            <a:avLst/>
          </a:prstGeom>
          <a:noFill/>
        </p:spPr>
        <p:txBody>
          <a:bodyPr wrap="square" rtlCol="0">
            <a:spAutoFit/>
          </a:bodyPr>
          <a:lstStyle/>
          <a:p>
            <a:pPr algn="ctr"/>
            <a:r>
              <a:rPr lang="en-US" dirty="0" smtClean="0"/>
              <a:t>Brand Loyalty</a:t>
            </a:r>
            <a:endParaRPr lang="en-US" dirty="0"/>
          </a:p>
        </p:txBody>
      </p:sp>
      <p:sp>
        <p:nvSpPr>
          <p:cNvPr id="10" name="TextBox 9"/>
          <p:cNvSpPr txBox="1"/>
          <p:nvPr/>
        </p:nvSpPr>
        <p:spPr>
          <a:xfrm>
            <a:off x="5562600" y="3352800"/>
            <a:ext cx="3276600" cy="369332"/>
          </a:xfrm>
          <a:prstGeom prst="rect">
            <a:avLst/>
          </a:prstGeom>
          <a:noFill/>
        </p:spPr>
        <p:txBody>
          <a:bodyPr wrap="square" rtlCol="0">
            <a:spAutoFit/>
          </a:bodyPr>
          <a:lstStyle/>
          <a:p>
            <a:pPr algn="ctr"/>
            <a:r>
              <a:rPr lang="en-US" dirty="0" smtClean="0"/>
              <a:t>Rep Influence</a:t>
            </a:r>
            <a:endParaRPr lang="en-US" dirty="0"/>
          </a:p>
        </p:txBody>
      </p:sp>
    </p:spTree>
    <p:extLst>
      <p:ext uri="{BB962C8B-B14F-4D97-AF65-F5344CB8AC3E}">
        <p14:creationId xmlns:p14="http://schemas.microsoft.com/office/powerpoint/2010/main" val="1048465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535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447800"/>
            <a:ext cx="6934200" cy="4622800"/>
          </a:xfrm>
          <a:prstGeom prst="rect">
            <a:avLst/>
          </a:prstGeom>
          <a:ln>
            <a:noFill/>
          </a:ln>
          <a:effectLst>
            <a:softEdge rad="112500"/>
          </a:effectLst>
        </p:spPr>
      </p:pic>
      <p:sp>
        <p:nvSpPr>
          <p:cNvPr id="4" name="Title 3"/>
          <p:cNvSpPr>
            <a:spLocks noGrp="1"/>
          </p:cNvSpPr>
          <p:nvPr>
            <p:ph type="title"/>
          </p:nvPr>
        </p:nvSpPr>
        <p:spPr/>
        <p:txBody>
          <a:bodyPr/>
          <a:lstStyle/>
          <a:p>
            <a:r>
              <a:rPr lang="en-US" dirty="0" smtClean="0"/>
              <a:t>On the Outside Looking In</a:t>
            </a:r>
            <a:endParaRPr lang="en-US" dirty="0"/>
          </a:p>
        </p:txBody>
      </p:sp>
    </p:spTree>
    <p:extLst>
      <p:ext uri="{BB962C8B-B14F-4D97-AF65-F5344CB8AC3E}">
        <p14:creationId xmlns:p14="http://schemas.microsoft.com/office/powerpoint/2010/main" val="468807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19200" y="2971800"/>
            <a:ext cx="6858000" cy="1012825"/>
          </a:xfrm>
        </p:spPr>
        <p:txBody>
          <a:bodyPr>
            <a:normAutofit fontScale="90000"/>
          </a:bodyPr>
          <a:lstStyle/>
          <a:p>
            <a:r>
              <a:rPr lang="en-US" dirty="0" smtClean="0"/>
              <a:t/>
            </a:r>
            <a:br>
              <a:rPr lang="en-US" dirty="0" smtClean="0"/>
            </a:br>
            <a:r>
              <a:rPr lang="en-US" sz="2667" dirty="0" smtClean="0"/>
              <a:t>Justin Freed, </a:t>
            </a:r>
            <a:r>
              <a:rPr lang="en-US" sz="2667" i="1" dirty="0" smtClean="0">
                <a:solidFill>
                  <a:schemeClr val="bg1">
                    <a:lumMod val="50000"/>
                  </a:schemeClr>
                </a:solidFill>
              </a:rPr>
              <a:t>Executive Director of Supply Chain</a:t>
            </a:r>
            <a:br>
              <a:rPr lang="en-US" sz="2667" i="1" dirty="0" smtClean="0">
                <a:solidFill>
                  <a:schemeClr val="bg1">
                    <a:lumMod val="50000"/>
                  </a:schemeClr>
                </a:solidFill>
              </a:rPr>
            </a:br>
            <a:r>
              <a:rPr lang="en-US" sz="2667" dirty="0" smtClean="0"/>
              <a:t>Gary </a:t>
            </a:r>
            <a:r>
              <a:rPr lang="en-US" sz="2667" dirty="0" err="1" smtClean="0"/>
              <a:t>Botimer</a:t>
            </a:r>
            <a:r>
              <a:rPr lang="en-US" sz="2667" dirty="0" smtClean="0"/>
              <a:t>, MD, </a:t>
            </a:r>
            <a:r>
              <a:rPr lang="en-US" sz="2667" i="1" dirty="0" smtClean="0">
                <a:solidFill>
                  <a:srgbClr val="7F7F7F"/>
                </a:solidFill>
              </a:rPr>
              <a:t>Chief of Orthopedics</a:t>
            </a:r>
            <a:r>
              <a:rPr lang="en-US" sz="2667" dirty="0" smtClean="0"/>
              <a:t/>
            </a:r>
            <a:br>
              <a:rPr lang="en-US" sz="2667" dirty="0" smtClean="0"/>
            </a:br>
            <a:r>
              <a:rPr lang="en-US" sz="2667" dirty="0" err="1" smtClean="0"/>
              <a:t>Ilsa</a:t>
            </a:r>
            <a:r>
              <a:rPr lang="en-US" sz="2667" dirty="0" smtClean="0"/>
              <a:t> Nation, RN, CNOR, </a:t>
            </a:r>
            <a:r>
              <a:rPr lang="en-US" sz="2667" i="1" dirty="0" smtClean="0">
                <a:solidFill>
                  <a:srgbClr val="7F7F7F"/>
                </a:solidFill>
              </a:rPr>
              <a:t>Director of East Campus O.R</a:t>
            </a:r>
            <a:r>
              <a:rPr lang="en-US" sz="2444" i="1" dirty="0" smtClean="0"/>
              <a:t>.</a:t>
            </a:r>
            <a:br>
              <a:rPr lang="en-US" sz="2444" i="1" dirty="0" smtClean="0"/>
            </a:br>
            <a:endParaRPr lang="en-US" sz="2444" i="1" dirty="0" smtClean="0"/>
          </a:p>
        </p:txBody>
      </p:sp>
      <p:sp>
        <p:nvSpPr>
          <p:cNvPr id="6" name="Subtitle 5"/>
          <p:cNvSpPr>
            <a:spLocks noGrp="1"/>
          </p:cNvSpPr>
          <p:nvPr>
            <p:ph type="subTitle" idx="4294967295"/>
          </p:nvPr>
        </p:nvSpPr>
        <p:spPr>
          <a:xfrm>
            <a:off x="1219200" y="4724400"/>
            <a:ext cx="6858000" cy="990600"/>
          </a:xfrm>
        </p:spPr>
        <p:txBody>
          <a:bodyPr anchor="ctr">
            <a:normAutofit fontScale="92500" lnSpcReduction="10000"/>
          </a:bodyPr>
          <a:lstStyle/>
          <a:p>
            <a:pPr marL="0" indent="0" algn="r">
              <a:buNone/>
            </a:pPr>
            <a:r>
              <a:rPr lang="en-US" dirty="0" smtClean="0"/>
              <a:t>Taking Back the O.R.</a:t>
            </a:r>
          </a:p>
          <a:p>
            <a:pPr marL="0" indent="0" algn="r">
              <a:buNone/>
            </a:pPr>
            <a:r>
              <a:rPr lang="en-US" sz="3000" dirty="0" smtClean="0">
                <a:solidFill>
                  <a:schemeClr val="bg1">
                    <a:lumMod val="50000"/>
                  </a:schemeClr>
                </a:solidFill>
              </a:rPr>
              <a:t>Introducing a Rep-less Model</a:t>
            </a:r>
            <a:endParaRPr lang="en-US" sz="3000" dirty="0">
              <a:solidFill>
                <a:schemeClr val="bg1">
                  <a:lumMod val="50000"/>
                </a:schemeClr>
              </a:solidFill>
            </a:endParaRPr>
          </a:p>
        </p:txBody>
      </p:sp>
    </p:spTree>
    <p:extLst>
      <p:ext uri="{BB962C8B-B14F-4D97-AF65-F5344CB8AC3E}">
        <p14:creationId xmlns:p14="http://schemas.microsoft.com/office/powerpoint/2010/main" val="36633679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Traditional vs. Direct-Access™ Supply Chain Models</a:t>
            </a:r>
            <a:endParaRPr lang="en-US" sz="3200" dirty="0"/>
          </a:p>
        </p:txBody>
      </p:sp>
      <p:sp>
        <p:nvSpPr>
          <p:cNvPr id="53" name="Right Arrow 52"/>
          <p:cNvSpPr/>
          <p:nvPr/>
        </p:nvSpPr>
        <p:spPr>
          <a:xfrm>
            <a:off x="457200" y="2505947"/>
            <a:ext cx="8229600" cy="1842799"/>
          </a:xfrm>
          <a:prstGeom prst="rightArrow">
            <a:avLst/>
          </a:prstGeom>
          <a:solidFill>
            <a:srgbClr val="4F81BD"/>
          </a:solidFill>
          <a:ln>
            <a:noFill/>
          </a:ln>
          <a:effectLst>
            <a:outerShdw blurRad="50800" dist="38100" algn="l" rotWithShape="0">
              <a:prstClr val="black">
                <a:alpha val="40000"/>
              </a:prstClr>
            </a:outerShdw>
          </a:effectLst>
        </p:spPr>
      </p:sp>
      <p:sp>
        <p:nvSpPr>
          <p:cNvPr id="55" name="Rounded Rectangle 54"/>
          <p:cNvSpPr/>
          <p:nvPr/>
        </p:nvSpPr>
        <p:spPr>
          <a:xfrm>
            <a:off x="6795118" y="3106823"/>
            <a:ext cx="1106424" cy="642858"/>
          </a:xfrm>
          <a:prstGeom prst="roundRect">
            <a:avLst/>
          </a:prstGeom>
          <a:solidFill>
            <a:srgbClr val="09213B"/>
          </a:solidFill>
          <a:ln>
            <a:noFill/>
          </a:ln>
          <a:effectLst>
            <a:outerShdw blurRad="50800" dist="38100" dir="2700000" algn="tl" rotWithShape="0">
              <a:prstClr val="black">
                <a:alpha val="40000"/>
              </a:prstClr>
            </a:outerShdw>
          </a:effectLst>
        </p:spPr>
        <p:txBody>
          <a:bodyPr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Calibri" pitchFamily="34" charset="0"/>
                <a:ea typeface="+mn-ea"/>
                <a:cs typeface="+mn-cs"/>
              </a:rPr>
              <a:t>Hospital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Calibri" pitchFamily="34" charset="0"/>
                <a:ea typeface="+mn-ea"/>
                <a:cs typeface="+mn-cs"/>
              </a:rPr>
              <a:t>or ASC</a:t>
            </a:r>
            <a:endParaRPr kumimoji="0" lang="en-US" sz="1400" b="0" i="0" u="none" strike="noStrike" kern="0" cap="none" spc="0" normalizeH="0" baseline="0" noProof="0" dirty="0">
              <a:ln>
                <a:noFill/>
              </a:ln>
              <a:solidFill>
                <a:srgbClr val="FFFFFF"/>
              </a:solidFill>
              <a:effectLst/>
              <a:uLnTx/>
              <a:uFillTx/>
              <a:latin typeface="Calibri" pitchFamily="34" charset="0"/>
              <a:ea typeface="+mn-ea"/>
              <a:cs typeface="+mn-cs"/>
            </a:endParaRPr>
          </a:p>
        </p:txBody>
      </p:sp>
      <p:sp>
        <p:nvSpPr>
          <p:cNvPr id="58" name="TextBox 57"/>
          <p:cNvSpPr txBox="1"/>
          <p:nvPr/>
        </p:nvSpPr>
        <p:spPr>
          <a:xfrm>
            <a:off x="895460" y="2505947"/>
            <a:ext cx="7006082" cy="369332"/>
          </a:xfrm>
          <a:prstGeom prst="rect">
            <a:avLst/>
          </a:prstGeom>
          <a:noFill/>
        </p:spPr>
        <p:txBody>
          <a:bodyPr wrap="square" rtlCol="0">
            <a:spAutoFit/>
          </a:bodyPr>
          <a:lstStyle/>
          <a:p>
            <a:pPr algn="ctr" defTabSz="457200"/>
            <a:r>
              <a:rPr lang="en-US" b="1" dirty="0">
                <a:solidFill>
                  <a:prstClr val="black"/>
                </a:solidFill>
                <a:latin typeface="+mj-lt"/>
              </a:rPr>
              <a:t>TRADITIONAL </a:t>
            </a:r>
            <a:r>
              <a:rPr lang="en-US" b="1" dirty="0" smtClean="0">
                <a:solidFill>
                  <a:prstClr val="black"/>
                </a:solidFill>
                <a:latin typeface="+mj-lt"/>
              </a:rPr>
              <a:t>MODEL</a:t>
            </a:r>
            <a:endParaRPr lang="en-US" b="1" dirty="0">
              <a:solidFill>
                <a:srgbClr val="FFFFFF"/>
              </a:solidFill>
              <a:latin typeface="+mj-lt"/>
            </a:endParaRPr>
          </a:p>
        </p:txBody>
      </p:sp>
      <p:sp>
        <p:nvSpPr>
          <p:cNvPr id="20" name="Footer Placeholder 5"/>
          <p:cNvSpPr txBox="1">
            <a:spLocks/>
          </p:cNvSpPr>
          <p:nvPr/>
        </p:nvSpPr>
        <p:spPr>
          <a:xfrm>
            <a:off x="2362200" y="6459008"/>
            <a:ext cx="2819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smtClean="0">
                <a:solidFill>
                  <a:prstClr val="black">
                    <a:tint val="75000"/>
                  </a:prstClr>
                </a:solidFill>
                <a:latin typeface="Calibri"/>
              </a:rPr>
              <a:t>Copyright © 2014, OrthoDirect USA, LLC.  All rights reserved.  Do not duplicate content or graphics without permission. </a:t>
            </a:r>
            <a:endParaRPr lang="en-US" sz="800" dirty="0">
              <a:solidFill>
                <a:prstClr val="black">
                  <a:tint val="75000"/>
                </a:prstClr>
              </a:solidFill>
              <a:latin typeface="Calibri"/>
            </a:endParaRPr>
          </a:p>
        </p:txBody>
      </p:sp>
      <p:pic>
        <p:nvPicPr>
          <p:cNvPr id="21" name="Picture 20" descr="ODU_2C_Grad.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6172200"/>
            <a:ext cx="1089093" cy="328095"/>
          </a:xfrm>
          <a:prstGeom prst="rect">
            <a:avLst/>
          </a:prstGeom>
        </p:spPr>
      </p:pic>
      <p:sp>
        <p:nvSpPr>
          <p:cNvPr id="19" name="Rounded Rectangle 18"/>
          <p:cNvSpPr/>
          <p:nvPr/>
        </p:nvSpPr>
        <p:spPr>
          <a:xfrm>
            <a:off x="5624559" y="3106823"/>
            <a:ext cx="1106424" cy="642858"/>
          </a:xfrm>
          <a:prstGeom prst="roundRect">
            <a:avLst/>
          </a:prstGeom>
          <a:solidFill>
            <a:srgbClr val="09213B"/>
          </a:solidFill>
          <a:ln>
            <a:noFill/>
          </a:ln>
          <a:effectLst>
            <a:outerShdw blurRad="50800" dist="38100" dir="2700000" algn="tl" rotWithShape="0">
              <a:prstClr val="black">
                <a:alpha val="40000"/>
              </a:prstClr>
            </a:outerShdw>
          </a:effectLst>
        </p:spPr>
        <p:txBody>
          <a:bodyPr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Calibri" pitchFamily="34" charset="0"/>
                <a:ea typeface="+mn-ea"/>
                <a:cs typeface="+mn-cs"/>
              </a:rPr>
              <a:t>Sales Rep</a:t>
            </a:r>
            <a:endParaRPr kumimoji="0" lang="en-US" sz="1400" b="0" i="0" u="none" strike="noStrike" kern="0" cap="none" spc="0" normalizeH="0" baseline="0" noProof="0" dirty="0">
              <a:ln>
                <a:noFill/>
              </a:ln>
              <a:solidFill>
                <a:srgbClr val="FFFFFF"/>
              </a:solidFill>
              <a:effectLst/>
              <a:uLnTx/>
              <a:uFillTx/>
              <a:latin typeface="Calibri" pitchFamily="34" charset="0"/>
              <a:ea typeface="+mn-ea"/>
              <a:cs typeface="+mn-cs"/>
            </a:endParaRPr>
          </a:p>
        </p:txBody>
      </p:sp>
      <p:sp>
        <p:nvSpPr>
          <p:cNvPr id="22" name="Rounded Rectangle 21"/>
          <p:cNvSpPr/>
          <p:nvPr/>
        </p:nvSpPr>
        <p:spPr>
          <a:xfrm>
            <a:off x="4449237" y="3106823"/>
            <a:ext cx="1106424" cy="642858"/>
          </a:xfrm>
          <a:prstGeom prst="roundRect">
            <a:avLst/>
          </a:prstGeom>
          <a:solidFill>
            <a:srgbClr val="09213B"/>
          </a:solidFill>
          <a:ln>
            <a:noFill/>
          </a:ln>
          <a:effectLst>
            <a:outerShdw blurRad="50800" dist="38100" dir="2700000" algn="tl" rotWithShape="0">
              <a:prstClr val="black">
                <a:alpha val="40000"/>
              </a:prstClr>
            </a:outerShdw>
          </a:effectLst>
        </p:spPr>
        <p:txBody>
          <a:bodyPr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Calibri" pitchFamily="34" charset="0"/>
                <a:ea typeface="+mn-ea"/>
                <a:cs typeface="+mn-cs"/>
              </a:rPr>
              <a:t>Distributor</a:t>
            </a:r>
          </a:p>
          <a:p>
            <a:pPr marL="0" marR="0" lvl="0" indent="0" algn="ctr" defTabSz="457200" eaLnBrk="1" fontAlgn="auto" latinLnBrk="0" hangingPunct="1">
              <a:lnSpc>
                <a:spcPct val="100000"/>
              </a:lnSpc>
              <a:spcBef>
                <a:spcPts val="0"/>
              </a:spcBef>
              <a:spcAft>
                <a:spcPts val="0"/>
              </a:spcAft>
              <a:buClrTx/>
              <a:buSzTx/>
              <a:buFontTx/>
              <a:buNone/>
              <a:tabLst/>
              <a:defRPr/>
            </a:pPr>
            <a:r>
              <a:rPr lang="en-US" sz="1400" kern="0" dirty="0" smtClean="0">
                <a:solidFill>
                  <a:srgbClr val="FFFFFF"/>
                </a:solidFill>
                <a:latin typeface="Calibri" pitchFamily="34" charset="0"/>
              </a:rPr>
              <a:t>Or Agent</a:t>
            </a:r>
            <a:endParaRPr kumimoji="0" lang="en-US" sz="1400" b="0" i="0" u="none" strike="noStrike" kern="0" cap="none" spc="0" normalizeH="0" baseline="0" noProof="0" dirty="0">
              <a:ln>
                <a:noFill/>
              </a:ln>
              <a:solidFill>
                <a:srgbClr val="FFFFFF"/>
              </a:solidFill>
              <a:effectLst/>
              <a:uLnTx/>
              <a:uFillTx/>
              <a:latin typeface="Calibri" pitchFamily="34" charset="0"/>
              <a:ea typeface="+mn-ea"/>
              <a:cs typeface="+mn-cs"/>
            </a:endParaRPr>
          </a:p>
        </p:txBody>
      </p:sp>
      <p:sp>
        <p:nvSpPr>
          <p:cNvPr id="23" name="Rounded Rectangle 22"/>
          <p:cNvSpPr/>
          <p:nvPr/>
        </p:nvSpPr>
        <p:spPr>
          <a:xfrm>
            <a:off x="3265455" y="3106823"/>
            <a:ext cx="1106424" cy="642858"/>
          </a:xfrm>
          <a:prstGeom prst="roundRect">
            <a:avLst/>
          </a:prstGeom>
          <a:solidFill>
            <a:srgbClr val="09213B"/>
          </a:solidFill>
          <a:ln>
            <a:noFill/>
          </a:ln>
          <a:effectLst>
            <a:outerShdw blurRad="50800" dist="38100" dir="2700000" algn="tl" rotWithShape="0">
              <a:prstClr val="black">
                <a:alpha val="40000"/>
              </a:prstClr>
            </a:outerShdw>
          </a:effectLst>
        </p:spPr>
        <p:txBody>
          <a:bodyPr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Calibri" pitchFamily="34" charset="0"/>
                <a:ea typeface="+mn-ea"/>
                <a:cs typeface="+mn-cs"/>
              </a:rPr>
              <a:t>GPO</a:t>
            </a:r>
            <a:endParaRPr kumimoji="0" lang="en-US" sz="1400" b="0" i="0" u="none" strike="noStrike" kern="0" cap="none" spc="0" normalizeH="0" baseline="0" noProof="0" dirty="0">
              <a:ln>
                <a:noFill/>
              </a:ln>
              <a:solidFill>
                <a:srgbClr val="FFFFFF"/>
              </a:solidFill>
              <a:effectLst/>
              <a:uLnTx/>
              <a:uFillTx/>
              <a:latin typeface="Calibri" pitchFamily="34" charset="0"/>
              <a:ea typeface="+mn-ea"/>
              <a:cs typeface="+mn-cs"/>
            </a:endParaRPr>
          </a:p>
        </p:txBody>
      </p:sp>
      <p:sp>
        <p:nvSpPr>
          <p:cNvPr id="24" name="Rounded Rectangle 23"/>
          <p:cNvSpPr/>
          <p:nvPr/>
        </p:nvSpPr>
        <p:spPr>
          <a:xfrm>
            <a:off x="2081361" y="3105325"/>
            <a:ext cx="1106424" cy="642858"/>
          </a:xfrm>
          <a:prstGeom prst="roundRect">
            <a:avLst/>
          </a:prstGeom>
          <a:solidFill>
            <a:srgbClr val="09213B"/>
          </a:solidFill>
          <a:ln>
            <a:noFill/>
          </a:ln>
          <a:effectLst>
            <a:outerShdw blurRad="50800" dist="38100" dir="2700000" algn="tl" rotWithShape="0">
              <a:prstClr val="black">
                <a:alpha val="40000"/>
              </a:prstClr>
            </a:outerShdw>
          </a:effectLst>
        </p:spPr>
        <p:txBody>
          <a:bodyPr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Calibri" pitchFamily="34" charset="0"/>
                <a:ea typeface="+mn-ea"/>
                <a:cs typeface="+mn-cs"/>
              </a:rPr>
              <a:t>OEM</a:t>
            </a:r>
          </a:p>
          <a:p>
            <a:pPr marL="0" marR="0" lvl="0" indent="0" algn="ctr" defTabSz="457200" eaLnBrk="1" fontAlgn="auto" latinLnBrk="0" hangingPunct="1">
              <a:lnSpc>
                <a:spcPct val="100000"/>
              </a:lnSpc>
              <a:spcBef>
                <a:spcPts val="0"/>
              </a:spcBef>
              <a:spcAft>
                <a:spcPts val="0"/>
              </a:spcAft>
              <a:buClrTx/>
              <a:buSzTx/>
              <a:buFontTx/>
              <a:buNone/>
              <a:tabLst/>
              <a:defRPr/>
            </a:pPr>
            <a:r>
              <a:rPr lang="en-US" sz="1000" kern="0" dirty="0" smtClean="0">
                <a:solidFill>
                  <a:srgbClr val="FFFFFF"/>
                </a:solidFill>
                <a:latin typeface="Calibri" pitchFamily="34" charset="0"/>
              </a:rPr>
              <a:t>(</a:t>
            </a:r>
            <a:r>
              <a:rPr lang="en-US" sz="1100" kern="0" dirty="0" smtClean="0">
                <a:solidFill>
                  <a:srgbClr val="FFFFFF"/>
                </a:solidFill>
                <a:latin typeface="Calibri" pitchFamily="34" charset="0"/>
              </a:rPr>
              <a:t>Zimmer, Biomet, </a:t>
            </a:r>
            <a:r>
              <a:rPr lang="en-US" sz="1100" kern="0" dirty="0" err="1" smtClean="0">
                <a:solidFill>
                  <a:srgbClr val="FFFFFF"/>
                </a:solidFill>
                <a:latin typeface="Calibri" pitchFamily="34" charset="0"/>
              </a:rPr>
              <a:t>etc</a:t>
            </a:r>
            <a:r>
              <a:rPr lang="en-US" sz="1100" kern="0" dirty="0" smtClean="0">
                <a:solidFill>
                  <a:srgbClr val="FFFFFF"/>
                </a:solidFill>
                <a:latin typeface="Calibri" pitchFamily="34" charset="0"/>
              </a:rPr>
              <a:t>)</a:t>
            </a:r>
            <a:endParaRPr kumimoji="0" lang="en-US" sz="1100" b="0" i="0" u="none" strike="noStrike" kern="0" cap="none" spc="0" normalizeH="0" baseline="0" noProof="0" dirty="0">
              <a:ln>
                <a:noFill/>
              </a:ln>
              <a:solidFill>
                <a:srgbClr val="FFFFFF"/>
              </a:solidFill>
              <a:effectLst/>
              <a:uLnTx/>
              <a:uFillTx/>
              <a:latin typeface="Calibri" pitchFamily="34" charset="0"/>
            </a:endParaRPr>
          </a:p>
        </p:txBody>
      </p:sp>
      <p:sp>
        <p:nvSpPr>
          <p:cNvPr id="25" name="Rounded Rectangle 24"/>
          <p:cNvSpPr/>
          <p:nvPr/>
        </p:nvSpPr>
        <p:spPr>
          <a:xfrm>
            <a:off x="895460" y="3106823"/>
            <a:ext cx="1106424" cy="642858"/>
          </a:xfrm>
          <a:prstGeom prst="roundRect">
            <a:avLst/>
          </a:prstGeom>
          <a:solidFill>
            <a:srgbClr val="09213B"/>
          </a:solidFill>
          <a:ln>
            <a:noFill/>
          </a:ln>
          <a:effectLst>
            <a:outerShdw blurRad="50800" dist="38100" dir="2700000" algn="tl" rotWithShape="0">
              <a:prstClr val="black">
                <a:alpha val="40000"/>
              </a:prstClr>
            </a:outerShdw>
          </a:effectLst>
        </p:spPr>
        <p:txBody>
          <a:bodyPr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latin typeface="Calibri" pitchFamily="34" charset="0"/>
              </a:rPr>
              <a:t>Contract</a:t>
            </a:r>
          </a:p>
          <a:p>
            <a:pPr marL="0" marR="0" lvl="0" indent="0" algn="ctr" defTabSz="457200" eaLnBrk="1" fontAlgn="auto" latinLnBrk="0" hangingPunct="1">
              <a:lnSpc>
                <a:spcPct val="100000"/>
              </a:lnSpc>
              <a:spcBef>
                <a:spcPts val="0"/>
              </a:spcBef>
              <a:spcAft>
                <a:spcPts val="0"/>
              </a:spcAft>
              <a:buClrTx/>
              <a:buSzTx/>
              <a:buFontTx/>
              <a:buNone/>
              <a:tabLst/>
              <a:defRPr/>
            </a:pPr>
            <a:r>
              <a:rPr lang="en-US" sz="1200" kern="0" dirty="0" smtClean="0">
                <a:solidFill>
                  <a:srgbClr val="FFFFFF"/>
                </a:solidFill>
                <a:latin typeface="Calibri" pitchFamily="34" charset="0"/>
              </a:rPr>
              <a:t>Manufacturer</a:t>
            </a:r>
            <a:endParaRPr kumimoji="0" lang="en-US" sz="1200" b="0" i="0" u="none" strike="noStrike" kern="0" cap="none" spc="0" normalizeH="0" baseline="0" noProof="0" dirty="0">
              <a:ln>
                <a:noFill/>
              </a:ln>
              <a:solidFill>
                <a:srgbClr val="FFFFFF"/>
              </a:solidFill>
              <a:effectLst/>
              <a:uLnTx/>
              <a:uFillTx/>
              <a:latin typeface="Calibri" pitchFamily="34" charset="0"/>
            </a:endParaRPr>
          </a:p>
        </p:txBody>
      </p:sp>
      <p:sp>
        <p:nvSpPr>
          <p:cNvPr id="26" name="TextBox 25"/>
          <p:cNvSpPr txBox="1"/>
          <p:nvPr/>
        </p:nvSpPr>
        <p:spPr>
          <a:xfrm>
            <a:off x="868838" y="2505947"/>
            <a:ext cx="7006082" cy="369332"/>
          </a:xfrm>
          <a:prstGeom prst="rect">
            <a:avLst/>
          </a:prstGeom>
          <a:noFill/>
        </p:spPr>
        <p:txBody>
          <a:bodyPr wrap="square" rtlCol="0">
            <a:spAutoFit/>
          </a:bodyPr>
          <a:lstStyle/>
          <a:p>
            <a:pPr algn="ctr"/>
            <a:r>
              <a:rPr lang="en-US" b="1" dirty="0">
                <a:solidFill>
                  <a:prstClr val="black"/>
                </a:solidFill>
              </a:rPr>
              <a:t>DIRECT-ACCESS™ MODEL</a:t>
            </a:r>
            <a:endParaRPr lang="en-US" dirty="0"/>
          </a:p>
        </p:txBody>
      </p:sp>
    </p:spTree>
    <p:extLst>
      <p:ext uri="{BB962C8B-B14F-4D97-AF65-F5344CB8AC3E}">
        <p14:creationId xmlns:p14="http://schemas.microsoft.com/office/powerpoint/2010/main" val="113779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2000" fill="hold"/>
                                        <p:tgtEl>
                                          <p:spTgt spid="53"/>
                                        </p:tgtEl>
                                        <p:attrNameLst>
                                          <p:attrName>r</p:attrName>
                                        </p:attrNameLst>
                                      </p:cBhvr>
                                    </p:animRot>
                                  </p:childTnLst>
                                </p:cTn>
                              </p:par>
                              <p:par>
                                <p:cTn id="7" presetID="9" presetClass="exit" presetSubtype="0" fill="hold" grpId="0" nodeType="withEffect">
                                  <p:stCondLst>
                                    <p:cond delay="0"/>
                                  </p:stCondLst>
                                  <p:childTnLst>
                                    <p:animEffect transition="out" filter="dissolve">
                                      <p:cBhvr>
                                        <p:cTn id="8" dur="2000"/>
                                        <p:tgtEl>
                                          <p:spTgt spid="24"/>
                                        </p:tgtEl>
                                      </p:cBhvr>
                                    </p:animEffect>
                                    <p:set>
                                      <p:cBhvr>
                                        <p:cTn id="9" dur="1" fill="hold">
                                          <p:stCondLst>
                                            <p:cond delay="1999"/>
                                          </p:stCondLst>
                                        </p:cTn>
                                        <p:tgtEl>
                                          <p:spTgt spid="24"/>
                                        </p:tgtEl>
                                        <p:attrNameLst>
                                          <p:attrName>style.visibility</p:attrName>
                                        </p:attrNameLst>
                                      </p:cBhvr>
                                      <p:to>
                                        <p:strVal val="hidden"/>
                                      </p:to>
                                    </p:set>
                                  </p:childTnLst>
                                </p:cTn>
                              </p:par>
                              <p:par>
                                <p:cTn id="10" presetID="9" presetClass="exit" presetSubtype="0" fill="hold" grpId="0" nodeType="withEffect">
                                  <p:stCondLst>
                                    <p:cond delay="0"/>
                                  </p:stCondLst>
                                  <p:childTnLst>
                                    <p:animEffect transition="out" filter="dissolve">
                                      <p:cBhvr>
                                        <p:cTn id="11" dur="2000"/>
                                        <p:tgtEl>
                                          <p:spTgt spid="23"/>
                                        </p:tgtEl>
                                      </p:cBhvr>
                                    </p:animEffect>
                                    <p:set>
                                      <p:cBhvr>
                                        <p:cTn id="12" dur="1" fill="hold">
                                          <p:stCondLst>
                                            <p:cond delay="1999"/>
                                          </p:stCondLst>
                                        </p:cTn>
                                        <p:tgtEl>
                                          <p:spTgt spid="23"/>
                                        </p:tgtEl>
                                        <p:attrNameLst>
                                          <p:attrName>style.visibility</p:attrName>
                                        </p:attrNameLst>
                                      </p:cBhvr>
                                      <p:to>
                                        <p:strVal val="hidden"/>
                                      </p:to>
                                    </p:set>
                                  </p:childTnLst>
                                </p:cTn>
                              </p:par>
                              <p:par>
                                <p:cTn id="13" presetID="9" presetClass="exit" presetSubtype="0" fill="hold" grpId="0" nodeType="withEffect">
                                  <p:stCondLst>
                                    <p:cond delay="0"/>
                                  </p:stCondLst>
                                  <p:childTnLst>
                                    <p:animEffect transition="out" filter="dissolve">
                                      <p:cBhvr>
                                        <p:cTn id="14" dur="2000"/>
                                        <p:tgtEl>
                                          <p:spTgt spid="22"/>
                                        </p:tgtEl>
                                      </p:cBhvr>
                                    </p:animEffect>
                                    <p:set>
                                      <p:cBhvr>
                                        <p:cTn id="15" dur="1" fill="hold">
                                          <p:stCondLst>
                                            <p:cond delay="1999"/>
                                          </p:stCondLst>
                                        </p:cTn>
                                        <p:tgtEl>
                                          <p:spTgt spid="22"/>
                                        </p:tgtEl>
                                        <p:attrNameLst>
                                          <p:attrName>style.visibility</p:attrName>
                                        </p:attrNameLst>
                                      </p:cBhvr>
                                      <p:to>
                                        <p:strVal val="hidden"/>
                                      </p:to>
                                    </p:set>
                                  </p:childTnLst>
                                </p:cTn>
                              </p:par>
                              <p:par>
                                <p:cTn id="16" presetID="9" presetClass="exit" presetSubtype="0" fill="hold" grpId="0" nodeType="withEffect">
                                  <p:stCondLst>
                                    <p:cond delay="0"/>
                                  </p:stCondLst>
                                  <p:childTnLst>
                                    <p:animEffect transition="out" filter="dissolve">
                                      <p:cBhvr>
                                        <p:cTn id="17" dur="2000"/>
                                        <p:tgtEl>
                                          <p:spTgt spid="19"/>
                                        </p:tgtEl>
                                      </p:cBhvr>
                                    </p:animEffect>
                                    <p:set>
                                      <p:cBhvr>
                                        <p:cTn id="18" dur="1" fill="hold">
                                          <p:stCondLst>
                                            <p:cond delay="1999"/>
                                          </p:stCondLst>
                                        </p:cTn>
                                        <p:tgtEl>
                                          <p:spTgt spid="19"/>
                                        </p:tgtEl>
                                        <p:attrNameLst>
                                          <p:attrName>style.visibility</p:attrName>
                                        </p:attrNameLst>
                                      </p:cBhvr>
                                      <p:to>
                                        <p:strVal val="hidden"/>
                                      </p:to>
                                    </p:set>
                                  </p:childTnLst>
                                </p:cTn>
                              </p:par>
                              <p:par>
                                <p:cTn id="19" presetID="9" presetClass="exit" presetSubtype="0" fill="hold" grpId="0" nodeType="withEffect">
                                  <p:stCondLst>
                                    <p:cond delay="0"/>
                                  </p:stCondLst>
                                  <p:childTnLst>
                                    <p:animEffect transition="out" filter="dissolve">
                                      <p:cBhvr>
                                        <p:cTn id="20" dur="500"/>
                                        <p:tgtEl>
                                          <p:spTgt spid="58"/>
                                        </p:tgtEl>
                                      </p:cBhvr>
                                    </p:animEffect>
                                    <p:set>
                                      <p:cBhvr>
                                        <p:cTn id="21" dur="1" fill="hold">
                                          <p:stCondLst>
                                            <p:cond delay="499"/>
                                          </p:stCondLst>
                                        </p:cTn>
                                        <p:tgtEl>
                                          <p:spTgt spid="58"/>
                                        </p:tgtEl>
                                        <p:attrNameLst>
                                          <p:attrName>style.visibility</p:attrName>
                                        </p:attrNameLst>
                                      </p:cBhvr>
                                      <p:to>
                                        <p:strVal val="hidden"/>
                                      </p:to>
                                    </p:set>
                                  </p:childTnLst>
                                </p:cTn>
                              </p:par>
                            </p:childTnLst>
                          </p:cTn>
                        </p:par>
                        <p:par>
                          <p:cTn id="22" fill="hold">
                            <p:stCondLst>
                              <p:cond delay="2000"/>
                            </p:stCondLst>
                            <p:childTnLst>
                              <p:par>
                                <p:cTn id="23" presetID="9" presetClass="entr" presetSubtype="0" fill="hold" nodeType="afterEffect">
                                  <p:stCondLst>
                                    <p:cond delay="0"/>
                                  </p:stCondLst>
                                  <p:childTnLst>
                                    <p:set>
                                      <p:cBhvr>
                                        <p:cTn id="24" dur="1" fill="hold">
                                          <p:stCondLst>
                                            <p:cond delay="0"/>
                                          </p:stCondLst>
                                        </p:cTn>
                                        <p:tgtEl>
                                          <p:spTgt spid="26">
                                            <p:txEl>
                                              <p:pRg st="0" end="0"/>
                                            </p:txEl>
                                          </p:spTgt>
                                        </p:tgtEl>
                                        <p:attrNameLst>
                                          <p:attrName>style.visibility</p:attrName>
                                        </p:attrNameLst>
                                      </p:cBhvr>
                                      <p:to>
                                        <p:strVal val="visible"/>
                                      </p:to>
                                    </p:set>
                                    <p:animEffect transition="in" filter="dissolve">
                                      <p:cBhvr>
                                        <p:cTn id="25"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19" grpId="0" animBg="1"/>
      <p:bldP spid="22" grpId="0" animBg="1"/>
      <p:bldP spid="23"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Direct-Access™ Supply Chain Model</a:t>
            </a:r>
            <a:endParaRPr lang="en-US" sz="3600" dirty="0"/>
          </a:p>
        </p:txBody>
      </p:sp>
      <p:sp>
        <p:nvSpPr>
          <p:cNvPr id="40" name="Subtitle 1"/>
          <p:cNvSpPr txBox="1">
            <a:spLocks/>
          </p:cNvSpPr>
          <p:nvPr/>
        </p:nvSpPr>
        <p:spPr>
          <a:xfrm>
            <a:off x="0" y="3646916"/>
            <a:ext cx="9143999" cy="62028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smtClean="0">
                <a:ln>
                  <a:noFill/>
                </a:ln>
                <a:solidFill>
                  <a:sysClr val="windowText" lastClr="000000">
                    <a:tint val="75000"/>
                  </a:sysClr>
                </a:solidFill>
                <a:effectLst/>
                <a:uLnTx/>
                <a:uFillTx/>
                <a:latin typeface="Calibri" pitchFamily="34" charset="0"/>
                <a:ea typeface="+mn-ea"/>
                <a:cs typeface="+mn-cs"/>
              </a:rPr>
              <a:t>Direct-Access™ P&amp;L of Knee</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sysClr val="windowText" lastClr="000000">
                  <a:tint val="75000"/>
                </a:sysClr>
              </a:solidFill>
              <a:effectLst/>
              <a:uLnTx/>
              <a:uFillTx/>
              <a:latin typeface="Calibri"/>
              <a:ea typeface="+mn-ea"/>
              <a:cs typeface="+mn-cs"/>
            </a:endParaRPr>
          </a:p>
        </p:txBody>
      </p:sp>
      <p:grpSp>
        <p:nvGrpSpPr>
          <p:cNvPr id="41" name="Group 4"/>
          <p:cNvGrpSpPr/>
          <p:nvPr/>
        </p:nvGrpSpPr>
        <p:grpSpPr>
          <a:xfrm rot="10800000">
            <a:off x="508615" y="1417925"/>
            <a:ext cx="8104987" cy="2696874"/>
            <a:chOff x="111610" y="932625"/>
            <a:chExt cx="8595360" cy="3017520"/>
          </a:xfrm>
        </p:grpSpPr>
        <p:sp>
          <p:nvSpPr>
            <p:cNvPr id="42" name="Right Arrow 41"/>
            <p:cNvSpPr/>
            <p:nvPr/>
          </p:nvSpPr>
          <p:spPr>
            <a:xfrm>
              <a:off x="111610" y="932625"/>
              <a:ext cx="8595360" cy="3017520"/>
            </a:xfrm>
            <a:prstGeom prst="rightArrow">
              <a:avLst/>
            </a:prstGeom>
            <a:solidFill>
              <a:srgbClr val="4F81BD"/>
            </a:solidFill>
            <a:ln>
              <a:noFill/>
            </a:ln>
            <a:effectLst>
              <a:outerShdw blurRad="50800" dist="38100" algn="l" rotWithShape="0">
                <a:prstClr val="black">
                  <a:alpha val="40000"/>
                </a:prstClr>
              </a:outerShdw>
            </a:effectLst>
          </p:spPr>
        </p:sp>
        <p:sp>
          <p:nvSpPr>
            <p:cNvPr id="43" name="Rounded Rectangle 42"/>
            <p:cNvSpPr/>
            <p:nvPr/>
          </p:nvSpPr>
          <p:spPr>
            <a:xfrm rot="10800000">
              <a:off x="5874719" y="1923622"/>
              <a:ext cx="2217107" cy="1052658"/>
            </a:xfrm>
            <a:prstGeom prst="roundRect">
              <a:avLst/>
            </a:prstGeom>
            <a:solidFill>
              <a:srgbClr val="09213B"/>
            </a:solidFill>
            <a:ln>
              <a:noFill/>
            </a:ln>
            <a:effectLst>
              <a:outerShdw blurRad="50800" dist="38100" dir="2700000" algn="tl" rotWithShape="0">
                <a:prstClr val="black">
                  <a:alpha val="40000"/>
                </a:prstClr>
              </a:outerShdw>
            </a:effectLst>
          </p:spPr>
          <p:txBody>
            <a:bodyPr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Calibri" pitchFamily="34" charset="0"/>
                  <a:ea typeface="+mn-ea"/>
                  <a:cs typeface="+mn-cs"/>
                </a:rPr>
                <a:t>Multiple Manufacturers</a:t>
              </a:r>
              <a:endParaRPr kumimoji="0" lang="en-US" sz="1400" b="0" i="0" u="none" strike="noStrike" kern="0" cap="none" spc="0" normalizeH="0" baseline="0" noProof="0" dirty="0">
                <a:ln>
                  <a:noFill/>
                </a:ln>
                <a:solidFill>
                  <a:srgbClr val="FFFFFF"/>
                </a:solidFill>
                <a:effectLst/>
                <a:uLnTx/>
                <a:uFillTx/>
                <a:latin typeface="Calibri" pitchFamily="34" charset="0"/>
                <a:ea typeface="+mn-ea"/>
                <a:cs typeface="+mn-cs"/>
              </a:endParaRPr>
            </a:p>
          </p:txBody>
        </p:sp>
      </p:grpSp>
      <p:graphicFrame>
        <p:nvGraphicFramePr>
          <p:cNvPr id="44" name="Table 43"/>
          <p:cNvGraphicFramePr>
            <a:graphicFrameLocks noGrp="1"/>
          </p:cNvGraphicFramePr>
          <p:nvPr>
            <p:extLst>
              <p:ext uri="{D42A27DB-BD31-4B8C-83A1-F6EECF244321}">
                <p14:modId xmlns:p14="http://schemas.microsoft.com/office/powerpoint/2010/main" val="1042232546"/>
              </p:ext>
            </p:extLst>
          </p:nvPr>
        </p:nvGraphicFramePr>
        <p:xfrm>
          <a:off x="2480733" y="4038600"/>
          <a:ext cx="4224867" cy="1854200"/>
        </p:xfrm>
        <a:graphic>
          <a:graphicData uri="http://schemas.openxmlformats.org/drawingml/2006/table">
            <a:tbl>
              <a:tblPr>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effectLst>
                  <a:outerShdw blurRad="40000" dist="20000" dir="5400000" rotWithShape="0">
                    <a:srgbClr val="000000">
                      <a:alpha val="38000"/>
                    </a:srgbClr>
                  </a:outerShdw>
                </a:effectLst>
              </a:tblPr>
              <a:tblGrid>
                <a:gridCol w="1681480"/>
                <a:gridCol w="1406024"/>
                <a:gridCol w="1137363"/>
              </a:tblGrid>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Selling Price</a:t>
                      </a:r>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dirty="0" smtClean="0"/>
                        <a:t>$1,250</a:t>
                      </a:r>
                      <a:endParaRPr lang="en-US"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dirty="0" smtClean="0"/>
                        <a:t>100%</a:t>
                      </a:r>
                      <a:endParaRPr lang="en-US"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COGS</a:t>
                      </a:r>
                      <a:endParaRPr lang="en-US"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dirty="0" smtClean="0"/>
                        <a:t>-        $450</a:t>
                      </a:r>
                      <a:endParaRPr lang="en-US"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dirty="0" smtClean="0"/>
                        <a:t>-</a:t>
                      </a:r>
                      <a:r>
                        <a:rPr lang="en-US" baseline="0" dirty="0" smtClean="0"/>
                        <a:t>       36</a:t>
                      </a:r>
                      <a:r>
                        <a:rPr lang="en-US" dirty="0" smtClean="0"/>
                        <a:t>%</a:t>
                      </a:r>
                      <a:endParaRPr lang="en-US"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SG&amp;A</a:t>
                      </a:r>
                      <a:endParaRPr lang="en-US"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dirty="0" smtClean="0"/>
                        <a:t>     -        $100</a:t>
                      </a:r>
                      <a:endParaRPr lang="en-US"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dirty="0" smtClean="0"/>
                        <a:t>-       8%</a:t>
                      </a:r>
                      <a:endParaRPr lang="en-US"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R&amp;D</a:t>
                      </a:r>
                      <a:endParaRPr lang="en-US"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u="sng" dirty="0" smtClean="0"/>
                        <a:t>-     $62.50</a:t>
                      </a:r>
                      <a:endParaRPr lang="en-US" u="sng"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u="sng" dirty="0" smtClean="0"/>
                        <a:t>-         5%</a:t>
                      </a:r>
                      <a:endParaRPr lang="en-US" u="sng"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i="1" dirty="0" smtClean="0"/>
                        <a:t>Operating Profit</a:t>
                      </a:r>
                      <a:endParaRPr lang="en-US" i="1"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i="1" dirty="0" smtClean="0"/>
                        <a:t>$637.50</a:t>
                      </a:r>
                      <a:endParaRPr lang="en-US" i="1"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i="1" dirty="0" smtClean="0"/>
                        <a:t>51%</a:t>
                      </a:r>
                      <a:endParaRPr lang="en-US" i="1"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bl>
          </a:graphicData>
        </a:graphic>
      </p:graphicFrame>
      <p:sp>
        <p:nvSpPr>
          <p:cNvPr id="45" name="Rounded Rectangle 44"/>
          <p:cNvSpPr/>
          <p:nvPr/>
        </p:nvSpPr>
        <p:spPr>
          <a:xfrm>
            <a:off x="6404532" y="2288306"/>
            <a:ext cx="2090619" cy="940801"/>
          </a:xfrm>
          <a:prstGeom prst="roundRect">
            <a:avLst/>
          </a:prstGeom>
          <a:solidFill>
            <a:srgbClr val="09213B"/>
          </a:solidFill>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nchorCtr="0"/>
          <a:lstStyle/>
          <a:p>
            <a:pPr algn="ctr" defTabSz="457200"/>
            <a:r>
              <a:rPr lang="en-US" sz="1400" dirty="0" smtClean="0">
                <a:solidFill>
                  <a:srgbClr val="FFFFFF"/>
                </a:solidFill>
                <a:latin typeface="Calibri" pitchFamily="34" charset="0"/>
              </a:rPr>
              <a:t>Hospital or ASC</a:t>
            </a:r>
            <a:endParaRPr lang="en-US" sz="1400" dirty="0">
              <a:solidFill>
                <a:srgbClr val="FFFFFF"/>
              </a:solidFill>
              <a:latin typeface="Calibri" pitchFamily="34" charset="0"/>
            </a:endParaRPr>
          </a:p>
        </p:txBody>
      </p:sp>
      <p:sp>
        <p:nvSpPr>
          <p:cNvPr id="49" name="Rectangle 48"/>
          <p:cNvSpPr/>
          <p:nvPr/>
        </p:nvSpPr>
        <p:spPr>
          <a:xfrm>
            <a:off x="0" y="1600200"/>
            <a:ext cx="9144000" cy="400110"/>
          </a:xfrm>
          <a:prstGeom prst="rect">
            <a:avLst/>
          </a:prstGeom>
        </p:spPr>
        <p:txBody>
          <a:bodyPr wrap="square">
            <a:spAutoFit/>
          </a:bodyPr>
          <a:lstStyle/>
          <a:p>
            <a:pPr algn="ctr"/>
            <a:r>
              <a:rPr lang="en-US" sz="2000" b="1" dirty="0" smtClean="0">
                <a:solidFill>
                  <a:prstClr val="black"/>
                </a:solidFill>
              </a:rPr>
              <a:t>DIRECT-ACCESS™ MODEL</a:t>
            </a:r>
            <a:endParaRPr lang="en-US" sz="2000" dirty="0"/>
          </a:p>
        </p:txBody>
      </p:sp>
      <p:sp>
        <p:nvSpPr>
          <p:cNvPr id="13" name="Footer Placeholder 5"/>
          <p:cNvSpPr txBox="1">
            <a:spLocks/>
          </p:cNvSpPr>
          <p:nvPr/>
        </p:nvSpPr>
        <p:spPr>
          <a:xfrm>
            <a:off x="2362200" y="6459008"/>
            <a:ext cx="2819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smtClean="0">
                <a:solidFill>
                  <a:prstClr val="black">
                    <a:tint val="75000"/>
                  </a:prstClr>
                </a:solidFill>
                <a:latin typeface="Calibri"/>
              </a:rPr>
              <a:t>Copyright © 2014, OrthoDirect USA, LLC.  All rights reserved.  Do not duplicate content or graphics without permission. </a:t>
            </a:r>
            <a:endParaRPr lang="en-US" sz="800" dirty="0">
              <a:solidFill>
                <a:prstClr val="black">
                  <a:tint val="75000"/>
                </a:prstClr>
              </a:solidFill>
              <a:latin typeface="Calibri"/>
            </a:endParaRPr>
          </a:p>
        </p:txBody>
      </p:sp>
      <p:pic>
        <p:nvPicPr>
          <p:cNvPr id="14" name="Picture 13" descr="ODU_2C_Grad.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6172200"/>
            <a:ext cx="1089093" cy="328095"/>
          </a:xfrm>
          <a:prstGeom prst="rect">
            <a:avLst/>
          </a:prstGeom>
        </p:spPr>
      </p:pic>
    </p:spTree>
    <p:extLst>
      <p:ext uri="{BB962C8B-B14F-4D97-AF65-F5344CB8AC3E}">
        <p14:creationId xmlns:p14="http://schemas.microsoft.com/office/powerpoint/2010/main" val="10430198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Recap of Traditional vs. Direct-Access™ P&amp;L</a:t>
            </a:r>
            <a:endParaRPr lang="en-US" sz="3200" dirty="0"/>
          </a:p>
        </p:txBody>
      </p:sp>
      <p:sp>
        <p:nvSpPr>
          <p:cNvPr id="20" name="Footer Placeholder 5"/>
          <p:cNvSpPr txBox="1">
            <a:spLocks/>
          </p:cNvSpPr>
          <p:nvPr/>
        </p:nvSpPr>
        <p:spPr>
          <a:xfrm>
            <a:off x="2362200" y="6459008"/>
            <a:ext cx="2819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smtClean="0">
                <a:solidFill>
                  <a:prstClr val="black">
                    <a:tint val="75000"/>
                  </a:prstClr>
                </a:solidFill>
                <a:latin typeface="Calibri"/>
              </a:rPr>
              <a:t>Copyright © 2014, OrthoDirect USA, LLC.  All rights reserved.  Do not duplicate content or graphics without permission. </a:t>
            </a:r>
            <a:endParaRPr lang="en-US" sz="800" dirty="0">
              <a:solidFill>
                <a:prstClr val="black">
                  <a:tint val="75000"/>
                </a:prstClr>
              </a:solidFill>
              <a:latin typeface="Calibri"/>
            </a:endParaRPr>
          </a:p>
        </p:txBody>
      </p:sp>
      <p:pic>
        <p:nvPicPr>
          <p:cNvPr id="21" name="Picture 20" descr="ODU_2C_Grad.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6172200"/>
            <a:ext cx="1089093" cy="328095"/>
          </a:xfrm>
          <a:prstGeom prst="rect">
            <a:avLst/>
          </a:prstGeom>
        </p:spPr>
      </p:pic>
      <p:graphicFrame>
        <p:nvGraphicFramePr>
          <p:cNvPr id="19" name="Table 18"/>
          <p:cNvGraphicFramePr>
            <a:graphicFrameLocks noGrp="1"/>
          </p:cNvGraphicFramePr>
          <p:nvPr>
            <p:extLst>
              <p:ext uri="{D42A27DB-BD31-4B8C-83A1-F6EECF244321}">
                <p14:modId xmlns:p14="http://schemas.microsoft.com/office/powerpoint/2010/main" val="1042232546"/>
              </p:ext>
            </p:extLst>
          </p:nvPr>
        </p:nvGraphicFramePr>
        <p:xfrm>
          <a:off x="4876800" y="2651760"/>
          <a:ext cx="3920067" cy="1920240"/>
        </p:xfrm>
        <a:graphic>
          <a:graphicData uri="http://schemas.openxmlformats.org/drawingml/2006/table">
            <a:tbl>
              <a:tblPr>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effectLst>
                  <a:outerShdw blurRad="40000" dist="20000" dir="5400000" rotWithShape="0">
                    <a:srgbClr val="000000">
                      <a:alpha val="38000"/>
                    </a:srgbClr>
                  </a:outerShdw>
                </a:effectLst>
              </a:tblPr>
              <a:tblGrid>
                <a:gridCol w="1560170"/>
                <a:gridCol w="1335430"/>
                <a:gridCol w="1024467"/>
              </a:tblGrid>
              <a:tr h="2946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Selling Price</a:t>
                      </a:r>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$1,250</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100%</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FFFF00"/>
                    </a:solidFill>
                  </a:tcPr>
                </a:tc>
              </a:tr>
              <a:tr h="2946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COGS of</a:t>
                      </a:r>
                      <a:r>
                        <a:rPr lang="en-US" sz="1600" baseline="0" dirty="0" smtClean="0"/>
                        <a:t> Lean Manufacturer</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        $450</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a:t>
                      </a:r>
                      <a:r>
                        <a:rPr lang="en-US" sz="1600" baseline="0" dirty="0" smtClean="0"/>
                        <a:t>       36</a:t>
                      </a:r>
                      <a:r>
                        <a:rPr lang="en-US" sz="1600" dirty="0" smtClean="0"/>
                        <a:t>%</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2946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SG&amp;A</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     -        $100</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       8%</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2946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R&amp;D</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u="sng" dirty="0" smtClean="0"/>
                        <a:t>-     $62.50</a:t>
                      </a:r>
                      <a:endParaRPr lang="en-US" sz="1600" u="sng"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u="sng" dirty="0" smtClean="0"/>
                        <a:t>-         5%</a:t>
                      </a:r>
                      <a:endParaRPr lang="en-US" sz="1600" u="sng"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2946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i="1" dirty="0" smtClean="0"/>
                        <a:t>Operating Profit</a:t>
                      </a:r>
                      <a:endParaRPr lang="en-US" sz="1600" i="1"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i="1" dirty="0" smtClean="0"/>
                        <a:t>$637.50</a:t>
                      </a:r>
                      <a:endParaRPr lang="en-US" sz="1600" i="1"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i="1" dirty="0" smtClean="0"/>
                        <a:t>51%</a:t>
                      </a:r>
                      <a:endParaRPr lang="en-US" sz="1600" i="1"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bl>
          </a:graphicData>
        </a:graphic>
      </p:graphicFrame>
      <p:sp>
        <p:nvSpPr>
          <p:cNvPr id="22" name="Subtitle 1"/>
          <p:cNvSpPr txBox="1">
            <a:spLocks/>
          </p:cNvSpPr>
          <p:nvPr/>
        </p:nvSpPr>
        <p:spPr>
          <a:xfrm>
            <a:off x="0" y="3810000"/>
            <a:ext cx="9143999" cy="62028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sysClr val="windowText" lastClr="000000">
                  <a:tint val="75000"/>
                </a:sysClr>
              </a:solidFill>
              <a:effectLst/>
              <a:uLnTx/>
              <a:uFillTx/>
              <a:latin typeface="Calibri"/>
              <a:ea typeface="+mn-ea"/>
              <a:cs typeface="+mn-cs"/>
            </a:endParaRPr>
          </a:p>
        </p:txBody>
      </p:sp>
      <p:graphicFrame>
        <p:nvGraphicFramePr>
          <p:cNvPr id="23" name="Table 22"/>
          <p:cNvGraphicFramePr>
            <a:graphicFrameLocks noGrp="1"/>
          </p:cNvGraphicFramePr>
          <p:nvPr>
            <p:extLst>
              <p:ext uri="{D42A27DB-BD31-4B8C-83A1-F6EECF244321}">
                <p14:modId xmlns:p14="http://schemas.microsoft.com/office/powerpoint/2010/main" val="711012631"/>
              </p:ext>
            </p:extLst>
          </p:nvPr>
        </p:nvGraphicFramePr>
        <p:xfrm>
          <a:off x="304800" y="2667000"/>
          <a:ext cx="4114800" cy="1920240"/>
        </p:xfrm>
        <a:graphic>
          <a:graphicData uri="http://schemas.openxmlformats.org/drawingml/2006/table">
            <a:tbl>
              <a:tblPr>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effectLst>
                  <a:outerShdw blurRad="40000" dist="20000" dir="5400000" rotWithShape="0">
                    <a:srgbClr val="000000">
                      <a:alpha val="38000"/>
                    </a:srgbClr>
                  </a:outerShdw>
                </a:effectLst>
              </a:tblPr>
              <a:tblGrid>
                <a:gridCol w="2018581"/>
                <a:gridCol w="1164566"/>
                <a:gridCol w="931653"/>
              </a:tblGrid>
              <a:tr h="3098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Selling Price</a:t>
                      </a:r>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$5,000</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100%</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FFFF00"/>
                    </a:solidFill>
                  </a:tcPr>
                </a:tc>
              </a:tr>
              <a:tr h="3098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0" dirty="0" smtClean="0"/>
                        <a:t>COGS + </a:t>
                      </a:r>
                    </a:p>
                    <a:p>
                      <a:r>
                        <a:rPr lang="en-US" sz="1600" b="0" dirty="0" smtClean="0"/>
                        <a:t>(Lg. Ortho</a:t>
                      </a:r>
                      <a:r>
                        <a:rPr lang="en-US" sz="1600" b="0" baseline="0" dirty="0" smtClean="0"/>
                        <a:t> </a:t>
                      </a:r>
                      <a:r>
                        <a:rPr lang="en-US" sz="1600" b="0" dirty="0" smtClean="0"/>
                        <a:t>Overhead)</a:t>
                      </a:r>
                      <a:endParaRPr lang="en-US" sz="1600" b="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buFontTx/>
                        <a:buChar char="-"/>
                      </a:pPr>
                      <a:r>
                        <a:rPr lang="en-US" sz="1600" b="0" dirty="0" smtClean="0"/>
                        <a:t>        $450</a:t>
                      </a:r>
                    </a:p>
                    <a:p>
                      <a:pPr algn="r">
                        <a:buFontTx/>
                        <a:buNone/>
                      </a:pPr>
                      <a:r>
                        <a:rPr lang="en-US" sz="1600" b="0" dirty="0" smtClean="0"/>
                        <a:t>($800)</a:t>
                      </a:r>
                      <a:endParaRPr lang="en-US" sz="1600" b="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b="0" dirty="0" smtClean="0"/>
                        <a:t>-</a:t>
                      </a:r>
                      <a:r>
                        <a:rPr lang="en-US" sz="1600" b="0" baseline="0" dirty="0" smtClean="0"/>
                        <a:t>      </a:t>
                      </a:r>
                      <a:r>
                        <a:rPr lang="en-US" sz="1600" b="0" dirty="0" smtClean="0"/>
                        <a:t>25%</a:t>
                      </a:r>
                      <a:endParaRPr lang="en-US" sz="1600" b="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3048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SG&amp;A</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     $2,000</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      40%</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3098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R&amp;D</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u="sng" dirty="0" smtClean="0"/>
                        <a:t>-        $250</a:t>
                      </a:r>
                      <a:endParaRPr lang="en-US" sz="1600" u="sng"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u="sng" dirty="0" smtClean="0"/>
                        <a:t>-         5%</a:t>
                      </a:r>
                      <a:endParaRPr lang="en-US" sz="1600" u="sng"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3098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i="1" dirty="0" smtClean="0"/>
                        <a:t>Operating Profit</a:t>
                      </a:r>
                      <a:endParaRPr lang="en-US" sz="1600" i="1"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i="1" dirty="0" smtClean="0"/>
                        <a:t>$1,500</a:t>
                      </a:r>
                      <a:endParaRPr lang="en-US" sz="1600" i="1"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i="1" dirty="0" smtClean="0"/>
                        <a:t>30%</a:t>
                      </a:r>
                      <a:endParaRPr lang="en-US" sz="1600" i="1"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bl>
          </a:graphicData>
        </a:graphic>
      </p:graphicFrame>
      <p:sp>
        <p:nvSpPr>
          <p:cNvPr id="24" name="Subtitle 6"/>
          <p:cNvSpPr txBox="1">
            <a:spLocks/>
          </p:cNvSpPr>
          <p:nvPr/>
        </p:nvSpPr>
        <p:spPr>
          <a:xfrm>
            <a:off x="0" y="2133600"/>
            <a:ext cx="9144000" cy="48533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kumimoji="0" lang="en-US" sz="2400" b="1" i="0" u="none" strike="noStrike" kern="1200" cap="none" spc="0" normalizeH="0" baseline="0" noProof="0" dirty="0" smtClean="0">
                <a:ln>
                  <a:noFill/>
                </a:ln>
                <a:solidFill>
                  <a:sysClr val="windowText" lastClr="000000">
                    <a:tint val="75000"/>
                  </a:sysClr>
                </a:solidFill>
                <a:effectLst/>
                <a:uLnTx/>
                <a:uFillTx/>
                <a:latin typeface="Calibri" pitchFamily="34" charset="0"/>
                <a:ea typeface="+mn-ea"/>
                <a:cs typeface="+mn-cs"/>
              </a:rPr>
              <a:t>   Traditional P&amp;L of </a:t>
            </a:r>
            <a:r>
              <a:rPr lang="en-US" sz="2400" b="1" dirty="0" smtClean="0">
                <a:solidFill>
                  <a:sysClr val="windowText" lastClr="000000">
                    <a:tint val="75000"/>
                  </a:sysClr>
                </a:solidFill>
                <a:latin typeface="Calibri" pitchFamily="34" charset="0"/>
              </a:rPr>
              <a:t>Knee                    Direct-Access™ P&amp;L of Knee</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400" b="1" i="0" u="none" strike="noStrike" kern="1200" cap="none" spc="0" normalizeH="0" baseline="0" noProof="0" dirty="0" smtClean="0">
              <a:ln>
                <a:noFill/>
              </a:ln>
              <a:solidFill>
                <a:sysClr val="windowText" lastClr="000000">
                  <a:tint val="75000"/>
                </a:sysClr>
              </a:solidFill>
              <a:effectLst/>
              <a:uLnTx/>
              <a:uFillTx/>
              <a:latin typeface="Calibri" pitchFamily="34" charset="0"/>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400" b="1" i="0" u="none" strike="noStrike" kern="1200" cap="none" spc="0" normalizeH="0" baseline="0" noProof="0" dirty="0" smtClean="0">
              <a:ln>
                <a:noFill/>
              </a:ln>
              <a:solidFill>
                <a:sysClr val="windowText" lastClr="000000">
                  <a:tint val="75000"/>
                </a:sysClr>
              </a:solidFill>
              <a:effectLst/>
              <a:uLnTx/>
              <a:uFillTx/>
              <a:latin typeface="Calibri" pitchFamily="34" charset="0"/>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400" b="0" i="0" u="none" strike="noStrike" kern="1200" cap="none" spc="0" normalizeH="0" baseline="0" noProof="0" dirty="0">
              <a:ln>
                <a:noFill/>
              </a:ln>
              <a:solidFill>
                <a:sysClr val="windowText" lastClr="000000">
                  <a:tint val="75000"/>
                </a:sysClr>
              </a:solidFill>
              <a:effectLst/>
              <a:uLnTx/>
              <a:uFillTx/>
              <a:latin typeface="Calibri"/>
              <a:ea typeface="+mn-ea"/>
              <a:cs typeface="+mn-cs"/>
            </a:endParaRPr>
          </a:p>
        </p:txBody>
      </p:sp>
    </p:spTree>
    <p:extLst>
      <p:ext uri="{BB962C8B-B14F-4D97-AF65-F5344CB8AC3E}">
        <p14:creationId xmlns:p14="http://schemas.microsoft.com/office/powerpoint/2010/main" val="11377945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Recap of Traditional vs. Direct-Access™ P&amp;L</a:t>
            </a:r>
            <a:endParaRPr lang="en-US" sz="3200" dirty="0"/>
          </a:p>
        </p:txBody>
      </p:sp>
      <p:sp>
        <p:nvSpPr>
          <p:cNvPr id="20" name="Footer Placeholder 5"/>
          <p:cNvSpPr txBox="1">
            <a:spLocks/>
          </p:cNvSpPr>
          <p:nvPr/>
        </p:nvSpPr>
        <p:spPr>
          <a:xfrm>
            <a:off x="2362200" y="6459008"/>
            <a:ext cx="2819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smtClean="0">
                <a:solidFill>
                  <a:prstClr val="black">
                    <a:tint val="75000"/>
                  </a:prstClr>
                </a:solidFill>
                <a:latin typeface="Calibri"/>
              </a:rPr>
              <a:t>Copyright © 2014, OrthoDirect USA, LLC.  All rights reserved.  Do not duplicate content or graphics without permission. </a:t>
            </a:r>
            <a:endParaRPr lang="en-US" sz="800" dirty="0">
              <a:solidFill>
                <a:prstClr val="black">
                  <a:tint val="75000"/>
                </a:prstClr>
              </a:solidFill>
              <a:latin typeface="Calibri"/>
            </a:endParaRPr>
          </a:p>
        </p:txBody>
      </p:sp>
      <p:pic>
        <p:nvPicPr>
          <p:cNvPr id="21" name="Picture 20" descr="ODU_2C_Grad.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6172200"/>
            <a:ext cx="1089093" cy="328095"/>
          </a:xfrm>
          <a:prstGeom prst="rect">
            <a:avLst/>
          </a:prstGeom>
        </p:spPr>
      </p:pic>
      <p:graphicFrame>
        <p:nvGraphicFramePr>
          <p:cNvPr id="19" name="Table 18"/>
          <p:cNvGraphicFramePr>
            <a:graphicFrameLocks noGrp="1"/>
          </p:cNvGraphicFramePr>
          <p:nvPr>
            <p:extLst>
              <p:ext uri="{D42A27DB-BD31-4B8C-83A1-F6EECF244321}">
                <p14:modId xmlns:p14="http://schemas.microsoft.com/office/powerpoint/2010/main" val="1042232546"/>
              </p:ext>
            </p:extLst>
          </p:nvPr>
        </p:nvGraphicFramePr>
        <p:xfrm>
          <a:off x="4876800" y="2651760"/>
          <a:ext cx="3920067" cy="1920240"/>
        </p:xfrm>
        <a:graphic>
          <a:graphicData uri="http://schemas.openxmlformats.org/drawingml/2006/table">
            <a:tbl>
              <a:tblPr>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effectLst>
                  <a:outerShdw blurRad="40000" dist="20000" dir="5400000" rotWithShape="0">
                    <a:srgbClr val="000000">
                      <a:alpha val="38000"/>
                    </a:srgbClr>
                  </a:outerShdw>
                </a:effectLst>
              </a:tblPr>
              <a:tblGrid>
                <a:gridCol w="1560170"/>
                <a:gridCol w="1335430"/>
                <a:gridCol w="1024467"/>
              </a:tblGrid>
              <a:tr h="2946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Selling Price</a:t>
                      </a:r>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$1,250</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100%</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2946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COGS of</a:t>
                      </a:r>
                      <a:r>
                        <a:rPr lang="en-US" sz="1600" baseline="0" dirty="0" smtClean="0"/>
                        <a:t> Lean Manufacturer</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        $450</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a:t>
                      </a:r>
                      <a:r>
                        <a:rPr lang="en-US" sz="1600" baseline="0" dirty="0" smtClean="0"/>
                        <a:t>       36</a:t>
                      </a:r>
                      <a:r>
                        <a:rPr lang="en-US" sz="1600" dirty="0" smtClean="0"/>
                        <a:t>%</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FFFF00"/>
                    </a:solidFill>
                  </a:tcPr>
                </a:tc>
              </a:tr>
              <a:tr h="2946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SG&amp;A</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     -        $100</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       8%</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2946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R&amp;D</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u="sng" dirty="0" smtClean="0"/>
                        <a:t>-     $62.50</a:t>
                      </a:r>
                      <a:endParaRPr lang="en-US" sz="1600" u="sng"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u="sng" dirty="0" smtClean="0"/>
                        <a:t>-         5%</a:t>
                      </a:r>
                      <a:endParaRPr lang="en-US" sz="1600" u="sng"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2946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i="1" dirty="0" smtClean="0"/>
                        <a:t>Operating Profit</a:t>
                      </a:r>
                      <a:endParaRPr lang="en-US" sz="1600" i="1"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i="1" dirty="0" smtClean="0"/>
                        <a:t>$637.50</a:t>
                      </a:r>
                      <a:endParaRPr lang="en-US" sz="1600" i="1"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i="1" dirty="0" smtClean="0"/>
                        <a:t>51%</a:t>
                      </a:r>
                      <a:endParaRPr lang="en-US" sz="1600" i="1"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bl>
          </a:graphicData>
        </a:graphic>
      </p:graphicFrame>
      <p:sp>
        <p:nvSpPr>
          <p:cNvPr id="22" name="Subtitle 1"/>
          <p:cNvSpPr txBox="1">
            <a:spLocks/>
          </p:cNvSpPr>
          <p:nvPr/>
        </p:nvSpPr>
        <p:spPr>
          <a:xfrm>
            <a:off x="0" y="3810000"/>
            <a:ext cx="9143999" cy="62028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sysClr val="windowText" lastClr="000000">
                  <a:tint val="75000"/>
                </a:sysClr>
              </a:solidFill>
              <a:effectLst/>
              <a:uLnTx/>
              <a:uFillTx/>
              <a:latin typeface="Calibri"/>
              <a:ea typeface="+mn-ea"/>
              <a:cs typeface="+mn-cs"/>
            </a:endParaRPr>
          </a:p>
        </p:txBody>
      </p:sp>
      <p:graphicFrame>
        <p:nvGraphicFramePr>
          <p:cNvPr id="23" name="Table 22"/>
          <p:cNvGraphicFramePr>
            <a:graphicFrameLocks noGrp="1"/>
          </p:cNvGraphicFramePr>
          <p:nvPr>
            <p:extLst>
              <p:ext uri="{D42A27DB-BD31-4B8C-83A1-F6EECF244321}">
                <p14:modId xmlns:p14="http://schemas.microsoft.com/office/powerpoint/2010/main" val="3282447681"/>
              </p:ext>
            </p:extLst>
          </p:nvPr>
        </p:nvGraphicFramePr>
        <p:xfrm>
          <a:off x="304800" y="2667000"/>
          <a:ext cx="4114800" cy="1920240"/>
        </p:xfrm>
        <a:graphic>
          <a:graphicData uri="http://schemas.openxmlformats.org/drawingml/2006/table">
            <a:tbl>
              <a:tblPr>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effectLst>
                  <a:outerShdw blurRad="40000" dist="20000" dir="5400000" rotWithShape="0">
                    <a:srgbClr val="000000">
                      <a:alpha val="38000"/>
                    </a:srgbClr>
                  </a:outerShdw>
                </a:effectLst>
              </a:tblPr>
              <a:tblGrid>
                <a:gridCol w="1981200"/>
                <a:gridCol w="1143000"/>
                <a:gridCol w="990600"/>
              </a:tblGrid>
              <a:tr h="3098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Selling Price</a:t>
                      </a:r>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$5,000</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100%</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3098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0" dirty="0" smtClean="0"/>
                        <a:t>COGS + </a:t>
                      </a:r>
                    </a:p>
                    <a:p>
                      <a:r>
                        <a:rPr lang="en-US" sz="1600" b="0" dirty="0" smtClean="0"/>
                        <a:t>(Lg. Ortho</a:t>
                      </a:r>
                      <a:r>
                        <a:rPr lang="en-US" sz="1600" b="0" baseline="0" dirty="0" smtClean="0"/>
                        <a:t> </a:t>
                      </a:r>
                      <a:r>
                        <a:rPr lang="en-US" sz="1600" b="0" dirty="0" smtClean="0"/>
                        <a:t>Overhead)</a:t>
                      </a:r>
                      <a:endParaRPr lang="en-US" sz="1600" b="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b="0" dirty="0" smtClean="0"/>
                        <a:t>-     $450</a:t>
                      </a:r>
                    </a:p>
                    <a:p>
                      <a:pPr algn="r"/>
                      <a:r>
                        <a:rPr lang="en-US" sz="1600" b="0" dirty="0" smtClean="0"/>
                        <a:t>($800)</a:t>
                      </a:r>
                      <a:endParaRPr lang="en-US" sz="1600" b="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b="0" dirty="0" smtClean="0"/>
                        <a:t>-</a:t>
                      </a:r>
                      <a:r>
                        <a:rPr lang="en-US" sz="1600" b="0" baseline="0" dirty="0" smtClean="0"/>
                        <a:t>       </a:t>
                      </a:r>
                      <a:r>
                        <a:rPr lang="en-US" sz="1600" b="0" dirty="0" smtClean="0"/>
                        <a:t>25%</a:t>
                      </a:r>
                      <a:endParaRPr lang="en-US" sz="1600" b="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FFFF00"/>
                    </a:solidFill>
                  </a:tcPr>
                </a:tc>
              </a:tr>
              <a:tr h="3098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SG&amp;A</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  -     $2,000</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       40%</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3098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R&amp;D</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u="sng" dirty="0" smtClean="0"/>
                        <a:t>-        $250</a:t>
                      </a:r>
                      <a:endParaRPr lang="en-US" sz="1600" u="sng"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u="sng" dirty="0" smtClean="0"/>
                        <a:t>-         5%</a:t>
                      </a:r>
                      <a:endParaRPr lang="en-US" sz="1600" u="sng"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3098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i="1" dirty="0" smtClean="0"/>
                        <a:t>Operating Profit</a:t>
                      </a:r>
                      <a:endParaRPr lang="en-US" sz="1600" i="1"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i="1" dirty="0" smtClean="0"/>
                        <a:t>$1,500</a:t>
                      </a:r>
                      <a:endParaRPr lang="en-US" sz="1600" i="1"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i="1" dirty="0" smtClean="0"/>
                        <a:t>30%</a:t>
                      </a:r>
                      <a:endParaRPr lang="en-US" sz="1600" i="1"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bl>
          </a:graphicData>
        </a:graphic>
      </p:graphicFrame>
      <p:sp>
        <p:nvSpPr>
          <p:cNvPr id="24" name="Subtitle 6"/>
          <p:cNvSpPr txBox="1">
            <a:spLocks/>
          </p:cNvSpPr>
          <p:nvPr/>
        </p:nvSpPr>
        <p:spPr>
          <a:xfrm>
            <a:off x="0" y="2133600"/>
            <a:ext cx="9144000" cy="48533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kumimoji="0" lang="en-US" sz="2400" b="1" i="0" u="none" strike="noStrike" kern="1200" cap="none" spc="0" normalizeH="0" baseline="0" noProof="0" dirty="0" smtClean="0">
                <a:ln>
                  <a:noFill/>
                </a:ln>
                <a:solidFill>
                  <a:sysClr val="windowText" lastClr="000000">
                    <a:tint val="75000"/>
                  </a:sysClr>
                </a:solidFill>
                <a:effectLst/>
                <a:uLnTx/>
                <a:uFillTx/>
                <a:latin typeface="Calibri" pitchFamily="34" charset="0"/>
                <a:ea typeface="+mn-ea"/>
                <a:cs typeface="+mn-cs"/>
              </a:rPr>
              <a:t>   Traditional P&amp;L of </a:t>
            </a:r>
            <a:r>
              <a:rPr lang="en-US" sz="2400" b="1" dirty="0" smtClean="0">
                <a:solidFill>
                  <a:sysClr val="windowText" lastClr="000000">
                    <a:tint val="75000"/>
                  </a:sysClr>
                </a:solidFill>
                <a:latin typeface="Calibri" pitchFamily="34" charset="0"/>
              </a:rPr>
              <a:t>Knee                    Direct-Access™ P&amp;L of Knee</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400" b="1" i="0" u="none" strike="noStrike" kern="1200" cap="none" spc="0" normalizeH="0" baseline="0" noProof="0" dirty="0" smtClean="0">
              <a:ln>
                <a:noFill/>
              </a:ln>
              <a:solidFill>
                <a:sysClr val="windowText" lastClr="000000">
                  <a:tint val="75000"/>
                </a:sysClr>
              </a:solidFill>
              <a:effectLst/>
              <a:uLnTx/>
              <a:uFillTx/>
              <a:latin typeface="Calibri" pitchFamily="34" charset="0"/>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400" b="1" i="0" u="none" strike="noStrike" kern="1200" cap="none" spc="0" normalizeH="0" baseline="0" noProof="0" dirty="0" smtClean="0">
              <a:ln>
                <a:noFill/>
              </a:ln>
              <a:solidFill>
                <a:sysClr val="windowText" lastClr="000000">
                  <a:tint val="75000"/>
                </a:sysClr>
              </a:solidFill>
              <a:effectLst/>
              <a:uLnTx/>
              <a:uFillTx/>
              <a:latin typeface="Calibri" pitchFamily="34" charset="0"/>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400" b="0" i="0" u="none" strike="noStrike" kern="1200" cap="none" spc="0" normalizeH="0" baseline="0" noProof="0" dirty="0">
              <a:ln>
                <a:noFill/>
              </a:ln>
              <a:solidFill>
                <a:sysClr val="windowText" lastClr="000000">
                  <a:tint val="75000"/>
                </a:sysClr>
              </a:solidFill>
              <a:effectLst/>
              <a:uLnTx/>
              <a:uFillTx/>
              <a:latin typeface="Calibri"/>
              <a:ea typeface="+mn-ea"/>
              <a:cs typeface="+mn-cs"/>
            </a:endParaRPr>
          </a:p>
        </p:txBody>
      </p:sp>
    </p:spTree>
    <p:extLst>
      <p:ext uri="{BB962C8B-B14F-4D97-AF65-F5344CB8AC3E}">
        <p14:creationId xmlns:p14="http://schemas.microsoft.com/office/powerpoint/2010/main" val="1137794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Recap of Traditional vs. Direct-Access™ P&amp;L</a:t>
            </a:r>
            <a:endParaRPr lang="en-US" sz="3200" dirty="0"/>
          </a:p>
        </p:txBody>
      </p:sp>
      <p:sp>
        <p:nvSpPr>
          <p:cNvPr id="20" name="Footer Placeholder 5"/>
          <p:cNvSpPr txBox="1">
            <a:spLocks/>
          </p:cNvSpPr>
          <p:nvPr/>
        </p:nvSpPr>
        <p:spPr>
          <a:xfrm>
            <a:off x="2362200" y="6459008"/>
            <a:ext cx="2819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smtClean="0">
                <a:solidFill>
                  <a:prstClr val="black">
                    <a:tint val="75000"/>
                  </a:prstClr>
                </a:solidFill>
                <a:latin typeface="Calibri"/>
              </a:rPr>
              <a:t>Copyright © 2014, OrthoDirect USA, LLC.  All rights reserved.  Do not duplicate content or graphics without permission. </a:t>
            </a:r>
            <a:endParaRPr lang="en-US" sz="800" dirty="0">
              <a:solidFill>
                <a:prstClr val="black">
                  <a:tint val="75000"/>
                </a:prstClr>
              </a:solidFill>
              <a:latin typeface="Calibri"/>
            </a:endParaRPr>
          </a:p>
        </p:txBody>
      </p:sp>
      <p:pic>
        <p:nvPicPr>
          <p:cNvPr id="21" name="Picture 20" descr="ODU_2C_Grad.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6172200"/>
            <a:ext cx="1089093" cy="328095"/>
          </a:xfrm>
          <a:prstGeom prst="rect">
            <a:avLst/>
          </a:prstGeom>
        </p:spPr>
      </p:pic>
      <p:graphicFrame>
        <p:nvGraphicFramePr>
          <p:cNvPr id="19" name="Table 18"/>
          <p:cNvGraphicFramePr>
            <a:graphicFrameLocks noGrp="1"/>
          </p:cNvGraphicFramePr>
          <p:nvPr>
            <p:extLst>
              <p:ext uri="{D42A27DB-BD31-4B8C-83A1-F6EECF244321}">
                <p14:modId xmlns:p14="http://schemas.microsoft.com/office/powerpoint/2010/main" val="1042232546"/>
              </p:ext>
            </p:extLst>
          </p:nvPr>
        </p:nvGraphicFramePr>
        <p:xfrm>
          <a:off x="4876800" y="2651760"/>
          <a:ext cx="3920067" cy="1920240"/>
        </p:xfrm>
        <a:graphic>
          <a:graphicData uri="http://schemas.openxmlformats.org/drawingml/2006/table">
            <a:tbl>
              <a:tblPr>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effectLst>
                  <a:outerShdw blurRad="40000" dist="20000" dir="5400000" rotWithShape="0">
                    <a:srgbClr val="000000">
                      <a:alpha val="38000"/>
                    </a:srgbClr>
                  </a:outerShdw>
                </a:effectLst>
              </a:tblPr>
              <a:tblGrid>
                <a:gridCol w="1560170"/>
                <a:gridCol w="1335430"/>
                <a:gridCol w="1024467"/>
              </a:tblGrid>
              <a:tr h="2946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Selling Price</a:t>
                      </a:r>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$1,250</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100%</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2946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COGS of</a:t>
                      </a:r>
                      <a:r>
                        <a:rPr lang="en-US" sz="1600" baseline="0" dirty="0" smtClean="0"/>
                        <a:t> Lean Manufacturer</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        $450</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a:t>
                      </a:r>
                      <a:r>
                        <a:rPr lang="en-US" sz="1600" baseline="0" dirty="0" smtClean="0"/>
                        <a:t>       36</a:t>
                      </a:r>
                      <a:r>
                        <a:rPr lang="en-US" sz="1600" dirty="0" smtClean="0"/>
                        <a:t>%</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2946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SG&amp;A</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     -        $100</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       8%</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FFFF00"/>
                    </a:solidFill>
                  </a:tcPr>
                </a:tc>
              </a:tr>
              <a:tr h="2946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R&amp;D</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u="sng" dirty="0" smtClean="0"/>
                        <a:t>-     $62.50</a:t>
                      </a:r>
                      <a:endParaRPr lang="en-US" sz="1600" u="sng"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u="sng" dirty="0" smtClean="0"/>
                        <a:t>-         5%</a:t>
                      </a:r>
                      <a:endParaRPr lang="en-US" sz="1600" u="sng"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2946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i="1" dirty="0" smtClean="0"/>
                        <a:t>Operating Profit</a:t>
                      </a:r>
                      <a:endParaRPr lang="en-US" sz="1600" i="1"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i="1" dirty="0" smtClean="0"/>
                        <a:t>$637.50</a:t>
                      </a:r>
                      <a:endParaRPr lang="en-US" sz="1600" i="1"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i="1" dirty="0" smtClean="0"/>
                        <a:t>51%</a:t>
                      </a:r>
                      <a:endParaRPr lang="en-US" sz="1600" i="1"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bl>
          </a:graphicData>
        </a:graphic>
      </p:graphicFrame>
      <p:sp>
        <p:nvSpPr>
          <p:cNvPr id="22" name="Subtitle 1"/>
          <p:cNvSpPr txBox="1">
            <a:spLocks/>
          </p:cNvSpPr>
          <p:nvPr/>
        </p:nvSpPr>
        <p:spPr>
          <a:xfrm>
            <a:off x="0" y="3810000"/>
            <a:ext cx="9143999" cy="62028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sysClr val="windowText" lastClr="000000">
                  <a:tint val="75000"/>
                </a:sysClr>
              </a:solidFill>
              <a:effectLst/>
              <a:uLnTx/>
              <a:uFillTx/>
              <a:latin typeface="Calibri"/>
              <a:ea typeface="+mn-ea"/>
              <a:cs typeface="+mn-cs"/>
            </a:endParaRPr>
          </a:p>
        </p:txBody>
      </p:sp>
      <p:graphicFrame>
        <p:nvGraphicFramePr>
          <p:cNvPr id="23" name="Table 22"/>
          <p:cNvGraphicFramePr>
            <a:graphicFrameLocks noGrp="1"/>
          </p:cNvGraphicFramePr>
          <p:nvPr>
            <p:extLst>
              <p:ext uri="{D42A27DB-BD31-4B8C-83A1-F6EECF244321}">
                <p14:modId xmlns:p14="http://schemas.microsoft.com/office/powerpoint/2010/main" val="3579159700"/>
              </p:ext>
            </p:extLst>
          </p:nvPr>
        </p:nvGraphicFramePr>
        <p:xfrm>
          <a:off x="304800" y="2667000"/>
          <a:ext cx="4114800" cy="1920240"/>
        </p:xfrm>
        <a:graphic>
          <a:graphicData uri="http://schemas.openxmlformats.org/drawingml/2006/table">
            <a:tbl>
              <a:tblPr>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effectLst>
                  <a:outerShdw blurRad="40000" dist="20000" dir="5400000" rotWithShape="0">
                    <a:srgbClr val="000000">
                      <a:alpha val="38000"/>
                    </a:srgbClr>
                  </a:outerShdw>
                </a:effectLst>
              </a:tblPr>
              <a:tblGrid>
                <a:gridCol w="1981200"/>
                <a:gridCol w="1219200"/>
                <a:gridCol w="914400"/>
              </a:tblGrid>
              <a:tr h="3098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Selling Price</a:t>
                      </a:r>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$5,000</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100%</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3098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0" dirty="0" smtClean="0"/>
                        <a:t>COGS + </a:t>
                      </a:r>
                    </a:p>
                    <a:p>
                      <a:r>
                        <a:rPr lang="en-US" sz="1600" b="0" dirty="0" smtClean="0"/>
                        <a:t>(Lg. Ortho</a:t>
                      </a:r>
                      <a:r>
                        <a:rPr lang="en-US" sz="1600" b="0" baseline="0" dirty="0" smtClean="0"/>
                        <a:t> </a:t>
                      </a:r>
                      <a:r>
                        <a:rPr lang="en-US" sz="1600" b="0" dirty="0" smtClean="0"/>
                        <a:t>Overhead)</a:t>
                      </a:r>
                      <a:endParaRPr lang="en-US" sz="1600" b="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b="0" dirty="0" smtClean="0"/>
                        <a:t>-        $450</a:t>
                      </a:r>
                    </a:p>
                    <a:p>
                      <a:pPr algn="r"/>
                      <a:r>
                        <a:rPr lang="en-US" sz="1600" b="0" dirty="0" smtClean="0"/>
                        <a:t>($800)</a:t>
                      </a:r>
                      <a:endParaRPr lang="en-US" sz="1600" b="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b="0" dirty="0" smtClean="0"/>
                        <a:t>-</a:t>
                      </a:r>
                      <a:r>
                        <a:rPr lang="en-US" sz="1600" b="0" baseline="0" dirty="0" smtClean="0"/>
                        <a:t>      </a:t>
                      </a:r>
                      <a:r>
                        <a:rPr lang="en-US" sz="1600" b="0" dirty="0" smtClean="0"/>
                        <a:t>25%</a:t>
                      </a:r>
                      <a:endParaRPr lang="en-US" sz="1600" b="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3098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SG&amp;A</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  -     $2,000</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      40%</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FFFF00"/>
                    </a:solidFill>
                  </a:tcPr>
                </a:tc>
              </a:tr>
              <a:tr h="3098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R&amp;D</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u="sng" dirty="0" smtClean="0"/>
                        <a:t>-        $250</a:t>
                      </a:r>
                      <a:endParaRPr lang="en-US" sz="1600" u="sng"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u="sng" dirty="0" smtClean="0"/>
                        <a:t>-         5%</a:t>
                      </a:r>
                      <a:endParaRPr lang="en-US" sz="1600" u="sng"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3098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i="1" dirty="0" smtClean="0"/>
                        <a:t>Operating Profit</a:t>
                      </a:r>
                      <a:endParaRPr lang="en-US" sz="1600" i="1"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i="1" dirty="0" smtClean="0"/>
                        <a:t>$1,500</a:t>
                      </a:r>
                      <a:endParaRPr lang="en-US" sz="1600" i="1"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i="1" dirty="0" smtClean="0"/>
                        <a:t>30%</a:t>
                      </a:r>
                      <a:endParaRPr lang="en-US" sz="1600" i="1"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bl>
          </a:graphicData>
        </a:graphic>
      </p:graphicFrame>
      <p:sp>
        <p:nvSpPr>
          <p:cNvPr id="24" name="Subtitle 6"/>
          <p:cNvSpPr txBox="1">
            <a:spLocks/>
          </p:cNvSpPr>
          <p:nvPr/>
        </p:nvSpPr>
        <p:spPr>
          <a:xfrm>
            <a:off x="0" y="2133600"/>
            <a:ext cx="9144000" cy="48533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kumimoji="0" lang="en-US" sz="2400" b="1" i="0" u="none" strike="noStrike" kern="1200" cap="none" spc="0" normalizeH="0" baseline="0" noProof="0" dirty="0" smtClean="0">
                <a:ln>
                  <a:noFill/>
                </a:ln>
                <a:solidFill>
                  <a:sysClr val="windowText" lastClr="000000">
                    <a:tint val="75000"/>
                  </a:sysClr>
                </a:solidFill>
                <a:effectLst/>
                <a:uLnTx/>
                <a:uFillTx/>
                <a:latin typeface="Calibri" pitchFamily="34" charset="0"/>
                <a:ea typeface="+mn-ea"/>
                <a:cs typeface="+mn-cs"/>
              </a:rPr>
              <a:t>   Traditional P&amp;L of </a:t>
            </a:r>
            <a:r>
              <a:rPr lang="en-US" sz="2400" b="1" dirty="0" smtClean="0">
                <a:solidFill>
                  <a:sysClr val="windowText" lastClr="000000">
                    <a:tint val="75000"/>
                  </a:sysClr>
                </a:solidFill>
                <a:latin typeface="Calibri" pitchFamily="34" charset="0"/>
              </a:rPr>
              <a:t>Knee                    Direct-Access™ P&amp;L of Knee</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400" b="1" i="0" u="none" strike="noStrike" kern="1200" cap="none" spc="0" normalizeH="0" baseline="0" noProof="0" dirty="0" smtClean="0">
              <a:ln>
                <a:noFill/>
              </a:ln>
              <a:solidFill>
                <a:sysClr val="windowText" lastClr="000000">
                  <a:tint val="75000"/>
                </a:sysClr>
              </a:solidFill>
              <a:effectLst/>
              <a:uLnTx/>
              <a:uFillTx/>
              <a:latin typeface="Calibri" pitchFamily="34" charset="0"/>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400" b="1" i="0" u="none" strike="noStrike" kern="1200" cap="none" spc="0" normalizeH="0" baseline="0" noProof="0" dirty="0" smtClean="0">
              <a:ln>
                <a:noFill/>
              </a:ln>
              <a:solidFill>
                <a:sysClr val="windowText" lastClr="000000">
                  <a:tint val="75000"/>
                </a:sysClr>
              </a:solidFill>
              <a:effectLst/>
              <a:uLnTx/>
              <a:uFillTx/>
              <a:latin typeface="Calibri" pitchFamily="34" charset="0"/>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400" b="0" i="0" u="none" strike="noStrike" kern="1200" cap="none" spc="0" normalizeH="0" baseline="0" noProof="0" dirty="0">
              <a:ln>
                <a:noFill/>
              </a:ln>
              <a:solidFill>
                <a:sysClr val="windowText" lastClr="000000">
                  <a:tint val="75000"/>
                </a:sysClr>
              </a:solidFill>
              <a:effectLst/>
              <a:uLnTx/>
              <a:uFillTx/>
              <a:latin typeface="Calibri"/>
              <a:ea typeface="+mn-ea"/>
              <a:cs typeface="+mn-cs"/>
            </a:endParaRPr>
          </a:p>
        </p:txBody>
      </p:sp>
    </p:spTree>
    <p:extLst>
      <p:ext uri="{BB962C8B-B14F-4D97-AF65-F5344CB8AC3E}">
        <p14:creationId xmlns:p14="http://schemas.microsoft.com/office/powerpoint/2010/main" val="11377945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Recap of Traditional vs. Direct-Access™ P&amp;L</a:t>
            </a:r>
            <a:endParaRPr lang="en-US" sz="3200" dirty="0"/>
          </a:p>
        </p:txBody>
      </p:sp>
      <p:sp>
        <p:nvSpPr>
          <p:cNvPr id="20" name="Footer Placeholder 5"/>
          <p:cNvSpPr txBox="1">
            <a:spLocks/>
          </p:cNvSpPr>
          <p:nvPr/>
        </p:nvSpPr>
        <p:spPr>
          <a:xfrm>
            <a:off x="2362200" y="6459008"/>
            <a:ext cx="2819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smtClean="0">
                <a:solidFill>
                  <a:prstClr val="black">
                    <a:tint val="75000"/>
                  </a:prstClr>
                </a:solidFill>
                <a:latin typeface="Calibri"/>
              </a:rPr>
              <a:t>Copyright © 2014, OrthoDirect USA, LLC.  All rights reserved.  Do not duplicate content or graphics without permission. </a:t>
            </a:r>
            <a:endParaRPr lang="en-US" sz="800" dirty="0">
              <a:solidFill>
                <a:prstClr val="black">
                  <a:tint val="75000"/>
                </a:prstClr>
              </a:solidFill>
              <a:latin typeface="Calibri"/>
            </a:endParaRPr>
          </a:p>
        </p:txBody>
      </p:sp>
      <p:pic>
        <p:nvPicPr>
          <p:cNvPr id="21" name="Picture 20" descr="ODU_2C_Grad.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6172200"/>
            <a:ext cx="1089093" cy="328095"/>
          </a:xfrm>
          <a:prstGeom prst="rect">
            <a:avLst/>
          </a:prstGeom>
        </p:spPr>
      </p:pic>
      <p:graphicFrame>
        <p:nvGraphicFramePr>
          <p:cNvPr id="19" name="Table 18"/>
          <p:cNvGraphicFramePr>
            <a:graphicFrameLocks noGrp="1"/>
          </p:cNvGraphicFramePr>
          <p:nvPr>
            <p:extLst>
              <p:ext uri="{D42A27DB-BD31-4B8C-83A1-F6EECF244321}">
                <p14:modId xmlns:p14="http://schemas.microsoft.com/office/powerpoint/2010/main" val="1042232546"/>
              </p:ext>
            </p:extLst>
          </p:nvPr>
        </p:nvGraphicFramePr>
        <p:xfrm>
          <a:off x="4876800" y="2651760"/>
          <a:ext cx="3920067" cy="1920240"/>
        </p:xfrm>
        <a:graphic>
          <a:graphicData uri="http://schemas.openxmlformats.org/drawingml/2006/table">
            <a:tbl>
              <a:tblPr>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effectLst>
                  <a:outerShdw blurRad="40000" dist="20000" dir="5400000" rotWithShape="0">
                    <a:srgbClr val="000000">
                      <a:alpha val="38000"/>
                    </a:srgbClr>
                  </a:outerShdw>
                </a:effectLst>
              </a:tblPr>
              <a:tblGrid>
                <a:gridCol w="1560170"/>
                <a:gridCol w="1335430"/>
                <a:gridCol w="1024467"/>
              </a:tblGrid>
              <a:tr h="2946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Selling Price</a:t>
                      </a:r>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$1,250</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100%</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2946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COGS of</a:t>
                      </a:r>
                      <a:r>
                        <a:rPr lang="en-US" sz="1600" baseline="0" dirty="0" smtClean="0"/>
                        <a:t> Lean Manufacturer</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        $450</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a:t>
                      </a:r>
                      <a:r>
                        <a:rPr lang="en-US" sz="1600" baseline="0" dirty="0" smtClean="0"/>
                        <a:t>       36</a:t>
                      </a:r>
                      <a:r>
                        <a:rPr lang="en-US" sz="1600" dirty="0" smtClean="0"/>
                        <a:t>%</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2946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SG&amp;A</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     -        $100</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       8%</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2946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R&amp;D</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u="sng" dirty="0" smtClean="0"/>
                        <a:t>-     $62.50</a:t>
                      </a:r>
                      <a:endParaRPr lang="en-US" sz="1600" u="sng"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u="sng" dirty="0" smtClean="0"/>
                        <a:t>-         5%</a:t>
                      </a:r>
                      <a:endParaRPr lang="en-US" sz="1600" u="sng"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FFFF00"/>
                    </a:solidFill>
                  </a:tcPr>
                </a:tc>
              </a:tr>
              <a:tr h="2946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i="1" dirty="0" smtClean="0"/>
                        <a:t>Operating Profit</a:t>
                      </a:r>
                      <a:endParaRPr lang="en-US" sz="1600" i="1"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i="1" dirty="0" smtClean="0"/>
                        <a:t>$637.50</a:t>
                      </a:r>
                      <a:endParaRPr lang="en-US" sz="1600" i="1"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i="1" dirty="0" smtClean="0"/>
                        <a:t>51%</a:t>
                      </a:r>
                      <a:endParaRPr lang="en-US" sz="1600" i="1"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bl>
          </a:graphicData>
        </a:graphic>
      </p:graphicFrame>
      <p:sp>
        <p:nvSpPr>
          <p:cNvPr id="22" name="Subtitle 1"/>
          <p:cNvSpPr txBox="1">
            <a:spLocks/>
          </p:cNvSpPr>
          <p:nvPr/>
        </p:nvSpPr>
        <p:spPr>
          <a:xfrm>
            <a:off x="0" y="3810000"/>
            <a:ext cx="9143999" cy="62028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sysClr val="windowText" lastClr="000000">
                  <a:tint val="75000"/>
                </a:sysClr>
              </a:solidFill>
              <a:effectLst/>
              <a:uLnTx/>
              <a:uFillTx/>
              <a:latin typeface="Calibri"/>
              <a:ea typeface="+mn-ea"/>
              <a:cs typeface="+mn-cs"/>
            </a:endParaRPr>
          </a:p>
        </p:txBody>
      </p:sp>
      <p:graphicFrame>
        <p:nvGraphicFramePr>
          <p:cNvPr id="23" name="Table 22"/>
          <p:cNvGraphicFramePr>
            <a:graphicFrameLocks noGrp="1"/>
          </p:cNvGraphicFramePr>
          <p:nvPr>
            <p:extLst>
              <p:ext uri="{D42A27DB-BD31-4B8C-83A1-F6EECF244321}">
                <p14:modId xmlns:p14="http://schemas.microsoft.com/office/powerpoint/2010/main" val="3086521551"/>
              </p:ext>
            </p:extLst>
          </p:nvPr>
        </p:nvGraphicFramePr>
        <p:xfrm>
          <a:off x="304800" y="2667000"/>
          <a:ext cx="4114800" cy="1920240"/>
        </p:xfrm>
        <a:graphic>
          <a:graphicData uri="http://schemas.openxmlformats.org/drawingml/2006/table">
            <a:tbl>
              <a:tblPr>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effectLst>
                  <a:outerShdw blurRad="40000" dist="20000" dir="5400000" rotWithShape="0">
                    <a:srgbClr val="000000">
                      <a:alpha val="38000"/>
                    </a:srgbClr>
                  </a:outerShdw>
                </a:effectLst>
              </a:tblPr>
              <a:tblGrid>
                <a:gridCol w="1981200"/>
                <a:gridCol w="1219200"/>
                <a:gridCol w="914400"/>
              </a:tblGrid>
              <a:tr h="3098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Selling Price</a:t>
                      </a:r>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$5,000</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100%</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3098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0" dirty="0" smtClean="0"/>
                        <a:t>COGS + </a:t>
                      </a:r>
                    </a:p>
                    <a:p>
                      <a:r>
                        <a:rPr lang="en-US" sz="1600" b="0" dirty="0" smtClean="0"/>
                        <a:t>(Lg. Ortho</a:t>
                      </a:r>
                      <a:r>
                        <a:rPr lang="en-US" sz="1600" b="0" baseline="0" dirty="0" smtClean="0"/>
                        <a:t> </a:t>
                      </a:r>
                      <a:r>
                        <a:rPr lang="en-US" sz="1600" b="0" dirty="0" smtClean="0"/>
                        <a:t>Overhead)</a:t>
                      </a:r>
                      <a:endParaRPr lang="en-US" sz="1600" b="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b="0" dirty="0" smtClean="0"/>
                        <a:t>-        $450</a:t>
                      </a:r>
                    </a:p>
                    <a:p>
                      <a:pPr algn="r"/>
                      <a:r>
                        <a:rPr lang="en-US" sz="1600" b="0" dirty="0" smtClean="0"/>
                        <a:t>($800)</a:t>
                      </a:r>
                      <a:endParaRPr lang="en-US" sz="1600" b="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b="0" dirty="0" smtClean="0"/>
                        <a:t>-</a:t>
                      </a:r>
                      <a:r>
                        <a:rPr lang="en-US" sz="1600" b="0" baseline="0" dirty="0" smtClean="0"/>
                        <a:t>      </a:t>
                      </a:r>
                      <a:r>
                        <a:rPr lang="en-US" sz="1600" b="0" dirty="0" smtClean="0"/>
                        <a:t>25%</a:t>
                      </a:r>
                      <a:endParaRPr lang="en-US" sz="1600" b="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3048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SG&amp;A</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  -     $2,000</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      40%</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3098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R&amp;D</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u="sng" dirty="0" smtClean="0"/>
                        <a:t>-        $250</a:t>
                      </a:r>
                      <a:endParaRPr lang="en-US" sz="1600" u="sng"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u="sng" dirty="0" smtClean="0"/>
                        <a:t>-         5%</a:t>
                      </a:r>
                      <a:endParaRPr lang="en-US" sz="1600" u="sng"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FFFF00"/>
                    </a:solidFill>
                  </a:tcPr>
                </a:tc>
              </a:tr>
              <a:tr h="3098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i="1" dirty="0" smtClean="0"/>
                        <a:t>Operating Profit</a:t>
                      </a:r>
                      <a:endParaRPr lang="en-US" sz="1600" i="1"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i="1" dirty="0" smtClean="0"/>
                        <a:t>$1,500</a:t>
                      </a:r>
                      <a:endParaRPr lang="en-US" sz="1600" i="1"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i="1" dirty="0" smtClean="0"/>
                        <a:t>30%</a:t>
                      </a:r>
                      <a:endParaRPr lang="en-US" sz="1600" i="1"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bl>
          </a:graphicData>
        </a:graphic>
      </p:graphicFrame>
      <p:sp>
        <p:nvSpPr>
          <p:cNvPr id="24" name="Subtitle 6"/>
          <p:cNvSpPr txBox="1">
            <a:spLocks/>
          </p:cNvSpPr>
          <p:nvPr/>
        </p:nvSpPr>
        <p:spPr>
          <a:xfrm>
            <a:off x="0" y="2133600"/>
            <a:ext cx="9144000" cy="48533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kumimoji="0" lang="en-US" sz="2400" b="1" i="0" u="none" strike="noStrike" kern="1200" cap="none" spc="0" normalizeH="0" baseline="0" noProof="0" dirty="0" smtClean="0">
                <a:ln>
                  <a:noFill/>
                </a:ln>
                <a:solidFill>
                  <a:sysClr val="windowText" lastClr="000000">
                    <a:tint val="75000"/>
                  </a:sysClr>
                </a:solidFill>
                <a:effectLst/>
                <a:uLnTx/>
                <a:uFillTx/>
                <a:latin typeface="Calibri" pitchFamily="34" charset="0"/>
                <a:ea typeface="+mn-ea"/>
                <a:cs typeface="+mn-cs"/>
              </a:rPr>
              <a:t>   Traditional P&amp;L of </a:t>
            </a:r>
            <a:r>
              <a:rPr lang="en-US" sz="2400" b="1" dirty="0" smtClean="0">
                <a:solidFill>
                  <a:sysClr val="windowText" lastClr="000000">
                    <a:tint val="75000"/>
                  </a:sysClr>
                </a:solidFill>
                <a:latin typeface="Calibri" pitchFamily="34" charset="0"/>
              </a:rPr>
              <a:t>Knee                    Direct-Access™ P&amp;L of Knee</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400" b="1" i="0" u="none" strike="noStrike" kern="1200" cap="none" spc="0" normalizeH="0" baseline="0" noProof="0" dirty="0" smtClean="0">
              <a:ln>
                <a:noFill/>
              </a:ln>
              <a:solidFill>
                <a:sysClr val="windowText" lastClr="000000">
                  <a:tint val="75000"/>
                </a:sysClr>
              </a:solidFill>
              <a:effectLst/>
              <a:uLnTx/>
              <a:uFillTx/>
              <a:latin typeface="Calibri" pitchFamily="34" charset="0"/>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400" b="1" i="0" u="none" strike="noStrike" kern="1200" cap="none" spc="0" normalizeH="0" baseline="0" noProof="0" dirty="0" smtClean="0">
              <a:ln>
                <a:noFill/>
              </a:ln>
              <a:solidFill>
                <a:sysClr val="windowText" lastClr="000000">
                  <a:tint val="75000"/>
                </a:sysClr>
              </a:solidFill>
              <a:effectLst/>
              <a:uLnTx/>
              <a:uFillTx/>
              <a:latin typeface="Calibri" pitchFamily="34" charset="0"/>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400" b="0" i="0" u="none" strike="noStrike" kern="1200" cap="none" spc="0" normalizeH="0" baseline="0" noProof="0" dirty="0">
              <a:ln>
                <a:noFill/>
              </a:ln>
              <a:solidFill>
                <a:sysClr val="windowText" lastClr="000000">
                  <a:tint val="75000"/>
                </a:sysClr>
              </a:solidFill>
              <a:effectLst/>
              <a:uLnTx/>
              <a:uFillTx/>
              <a:latin typeface="Calibri"/>
              <a:ea typeface="+mn-ea"/>
              <a:cs typeface="+mn-cs"/>
            </a:endParaRPr>
          </a:p>
        </p:txBody>
      </p:sp>
    </p:spTree>
    <p:extLst>
      <p:ext uri="{BB962C8B-B14F-4D97-AF65-F5344CB8AC3E}">
        <p14:creationId xmlns:p14="http://schemas.microsoft.com/office/powerpoint/2010/main" val="11377945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Recap of Traditional vs. Direct-Access™ P&amp;L</a:t>
            </a:r>
            <a:endParaRPr lang="en-US" sz="3200" dirty="0"/>
          </a:p>
        </p:txBody>
      </p:sp>
      <p:sp>
        <p:nvSpPr>
          <p:cNvPr id="20" name="Footer Placeholder 5"/>
          <p:cNvSpPr txBox="1">
            <a:spLocks/>
          </p:cNvSpPr>
          <p:nvPr/>
        </p:nvSpPr>
        <p:spPr>
          <a:xfrm>
            <a:off x="2362200" y="6459008"/>
            <a:ext cx="2819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smtClean="0">
                <a:solidFill>
                  <a:prstClr val="black">
                    <a:tint val="75000"/>
                  </a:prstClr>
                </a:solidFill>
                <a:latin typeface="Calibri"/>
              </a:rPr>
              <a:t>Copyright © 2014, OrthoDirect USA, LLC.  All rights reserved.  Do not duplicate content or graphics without permission. </a:t>
            </a:r>
            <a:endParaRPr lang="en-US" sz="800" dirty="0">
              <a:solidFill>
                <a:prstClr val="black">
                  <a:tint val="75000"/>
                </a:prstClr>
              </a:solidFill>
              <a:latin typeface="Calibri"/>
            </a:endParaRPr>
          </a:p>
        </p:txBody>
      </p:sp>
      <p:pic>
        <p:nvPicPr>
          <p:cNvPr id="21" name="Picture 20" descr="ODU_2C_Grad.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6172200"/>
            <a:ext cx="1089093" cy="328095"/>
          </a:xfrm>
          <a:prstGeom prst="rect">
            <a:avLst/>
          </a:prstGeom>
        </p:spPr>
      </p:pic>
      <p:graphicFrame>
        <p:nvGraphicFramePr>
          <p:cNvPr id="19" name="Table 18"/>
          <p:cNvGraphicFramePr>
            <a:graphicFrameLocks noGrp="1"/>
          </p:cNvGraphicFramePr>
          <p:nvPr>
            <p:extLst>
              <p:ext uri="{D42A27DB-BD31-4B8C-83A1-F6EECF244321}">
                <p14:modId xmlns:p14="http://schemas.microsoft.com/office/powerpoint/2010/main" val="1042232546"/>
              </p:ext>
            </p:extLst>
          </p:nvPr>
        </p:nvGraphicFramePr>
        <p:xfrm>
          <a:off x="4876800" y="2651760"/>
          <a:ext cx="3920067" cy="1920240"/>
        </p:xfrm>
        <a:graphic>
          <a:graphicData uri="http://schemas.openxmlformats.org/drawingml/2006/table">
            <a:tbl>
              <a:tblPr>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effectLst>
                  <a:outerShdw blurRad="40000" dist="20000" dir="5400000" rotWithShape="0">
                    <a:srgbClr val="000000">
                      <a:alpha val="38000"/>
                    </a:srgbClr>
                  </a:outerShdw>
                </a:effectLst>
              </a:tblPr>
              <a:tblGrid>
                <a:gridCol w="1560170"/>
                <a:gridCol w="1335430"/>
                <a:gridCol w="1024467"/>
              </a:tblGrid>
              <a:tr h="2946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Selling Price</a:t>
                      </a:r>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$1,250</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100%</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2946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COGS of</a:t>
                      </a:r>
                      <a:r>
                        <a:rPr lang="en-US" sz="1600" baseline="0" dirty="0" smtClean="0"/>
                        <a:t> Lean Manufacturer</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        $450</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a:t>
                      </a:r>
                      <a:r>
                        <a:rPr lang="en-US" sz="1600" baseline="0" dirty="0" smtClean="0"/>
                        <a:t>       36</a:t>
                      </a:r>
                      <a:r>
                        <a:rPr lang="en-US" sz="1600" dirty="0" smtClean="0"/>
                        <a:t>%</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2946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SG&amp;A</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     -        $100</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       8%</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2946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R&amp;D</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u="sng" dirty="0" smtClean="0"/>
                        <a:t>-     $62.50</a:t>
                      </a:r>
                      <a:endParaRPr lang="en-US" sz="1600" u="sng"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u="sng" dirty="0" smtClean="0"/>
                        <a:t>-         5%</a:t>
                      </a:r>
                      <a:endParaRPr lang="en-US" sz="1600" u="sng"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2946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i="1" dirty="0" smtClean="0"/>
                        <a:t>Operating Profit</a:t>
                      </a:r>
                      <a:endParaRPr lang="en-US" sz="1600" i="1"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i="1" dirty="0" smtClean="0"/>
                        <a:t>$637.50</a:t>
                      </a:r>
                      <a:endParaRPr lang="en-US" sz="1600" i="1"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i="1" dirty="0" smtClean="0"/>
                        <a:t>51%</a:t>
                      </a:r>
                      <a:endParaRPr lang="en-US" sz="1600" i="1"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FFFF00"/>
                    </a:solidFill>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3282447681"/>
              </p:ext>
            </p:extLst>
          </p:nvPr>
        </p:nvGraphicFramePr>
        <p:xfrm>
          <a:off x="304800" y="2667000"/>
          <a:ext cx="4114800" cy="1920240"/>
        </p:xfrm>
        <a:graphic>
          <a:graphicData uri="http://schemas.openxmlformats.org/drawingml/2006/table">
            <a:tbl>
              <a:tblPr>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effectLst>
                  <a:outerShdw blurRad="40000" dist="20000" dir="5400000" rotWithShape="0">
                    <a:srgbClr val="000000">
                      <a:alpha val="38000"/>
                    </a:srgbClr>
                  </a:outerShdw>
                </a:effectLst>
              </a:tblPr>
              <a:tblGrid>
                <a:gridCol w="1936377"/>
                <a:gridCol w="1210235"/>
                <a:gridCol w="968188"/>
              </a:tblGrid>
              <a:tr h="3098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Selling Price</a:t>
                      </a:r>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$5,000</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100%</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3098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0" dirty="0" smtClean="0"/>
                        <a:t>COGS + </a:t>
                      </a:r>
                    </a:p>
                    <a:p>
                      <a:r>
                        <a:rPr lang="en-US" sz="1600" b="0" dirty="0" smtClean="0"/>
                        <a:t>(Lg. Ortho</a:t>
                      </a:r>
                      <a:r>
                        <a:rPr lang="en-US" sz="1600" b="0" baseline="0" dirty="0" smtClean="0"/>
                        <a:t> </a:t>
                      </a:r>
                      <a:r>
                        <a:rPr lang="en-US" sz="1600" b="0" dirty="0" smtClean="0"/>
                        <a:t>Overhead)</a:t>
                      </a:r>
                      <a:endParaRPr lang="en-US" sz="1600" b="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b="0" dirty="0" smtClean="0"/>
                        <a:t>-        $450</a:t>
                      </a:r>
                    </a:p>
                    <a:p>
                      <a:pPr algn="r"/>
                      <a:r>
                        <a:rPr lang="en-US" sz="1600" b="0" dirty="0" smtClean="0"/>
                        <a:t>($800)</a:t>
                      </a:r>
                      <a:endParaRPr lang="en-US" sz="1600" b="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b="0" dirty="0" smtClean="0"/>
                        <a:t>-</a:t>
                      </a:r>
                      <a:r>
                        <a:rPr lang="en-US" sz="1600" b="0" baseline="0" dirty="0" smtClean="0"/>
                        <a:t>       </a:t>
                      </a:r>
                      <a:r>
                        <a:rPr lang="en-US" sz="1600" b="0" dirty="0" smtClean="0"/>
                        <a:t>25%</a:t>
                      </a:r>
                      <a:endParaRPr lang="en-US" sz="1600" b="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3098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SG&amp;A</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  -     $2,000</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t>-       40%</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3098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R&amp;D</a:t>
                      </a:r>
                      <a:endParaRPr lang="en-US" sz="1600"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u="sng" dirty="0" smtClean="0"/>
                        <a:t>-        $250</a:t>
                      </a:r>
                      <a:endParaRPr lang="en-US" sz="1600" u="sng"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u="sng" dirty="0" smtClean="0"/>
                        <a:t>-         5%</a:t>
                      </a:r>
                      <a:endParaRPr lang="en-US" sz="1600" u="sng"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3098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i="1" dirty="0" smtClean="0"/>
                        <a:t>Operating Profit</a:t>
                      </a:r>
                      <a:endParaRPr lang="en-US" sz="1600" i="1"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i="1" dirty="0" smtClean="0"/>
                        <a:t>$1,500</a:t>
                      </a:r>
                      <a:endParaRPr lang="en-US" sz="1600" i="1"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i="1" dirty="0" smtClean="0"/>
                        <a:t>30%</a:t>
                      </a:r>
                      <a:endParaRPr lang="en-US" sz="1600" i="1" dirty="0"/>
                    </a:p>
                  </a:txBody>
                  <a:tcP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FFFF00"/>
                    </a:solidFill>
                  </a:tcPr>
                </a:tc>
              </a:tr>
            </a:tbl>
          </a:graphicData>
        </a:graphic>
      </p:graphicFrame>
      <p:sp>
        <p:nvSpPr>
          <p:cNvPr id="24" name="Subtitle 6"/>
          <p:cNvSpPr txBox="1">
            <a:spLocks/>
          </p:cNvSpPr>
          <p:nvPr/>
        </p:nvSpPr>
        <p:spPr>
          <a:xfrm>
            <a:off x="0" y="2133600"/>
            <a:ext cx="9144000" cy="48533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kumimoji="0" lang="en-US" sz="2400" b="1" i="0" u="none" strike="noStrike" kern="1200" cap="none" spc="0" normalizeH="0" baseline="0" noProof="0" dirty="0" smtClean="0">
                <a:ln>
                  <a:noFill/>
                </a:ln>
                <a:solidFill>
                  <a:sysClr val="windowText" lastClr="000000">
                    <a:tint val="75000"/>
                  </a:sysClr>
                </a:solidFill>
                <a:effectLst/>
                <a:uLnTx/>
                <a:uFillTx/>
                <a:latin typeface="Calibri" pitchFamily="34" charset="0"/>
                <a:ea typeface="+mn-ea"/>
                <a:cs typeface="+mn-cs"/>
              </a:rPr>
              <a:t>   Traditional P&amp;L of </a:t>
            </a:r>
            <a:r>
              <a:rPr lang="en-US" sz="2400" b="1" dirty="0" smtClean="0">
                <a:solidFill>
                  <a:sysClr val="windowText" lastClr="000000">
                    <a:tint val="75000"/>
                  </a:sysClr>
                </a:solidFill>
                <a:latin typeface="Calibri" pitchFamily="34" charset="0"/>
              </a:rPr>
              <a:t>Knee                    Direct-Access™ P&amp;L of Knee</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400" b="1" i="0" u="none" strike="noStrike" kern="1200" cap="none" spc="0" normalizeH="0" baseline="0" noProof="0" dirty="0" smtClean="0">
              <a:ln>
                <a:noFill/>
              </a:ln>
              <a:solidFill>
                <a:sysClr val="windowText" lastClr="000000">
                  <a:tint val="75000"/>
                </a:sysClr>
              </a:solidFill>
              <a:effectLst/>
              <a:uLnTx/>
              <a:uFillTx/>
              <a:latin typeface="Calibri" pitchFamily="34" charset="0"/>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400" b="1" i="0" u="none" strike="noStrike" kern="1200" cap="none" spc="0" normalizeH="0" baseline="0" noProof="0" dirty="0" smtClean="0">
              <a:ln>
                <a:noFill/>
              </a:ln>
              <a:solidFill>
                <a:sysClr val="windowText" lastClr="000000">
                  <a:tint val="75000"/>
                </a:sysClr>
              </a:solidFill>
              <a:effectLst/>
              <a:uLnTx/>
              <a:uFillTx/>
              <a:latin typeface="Calibri" pitchFamily="34" charset="0"/>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400" b="0" i="0" u="none" strike="noStrike" kern="1200" cap="none" spc="0" normalizeH="0" baseline="0" noProof="0" dirty="0">
              <a:ln>
                <a:noFill/>
              </a:ln>
              <a:solidFill>
                <a:sysClr val="windowText" lastClr="000000">
                  <a:tint val="75000"/>
                </a:sysClr>
              </a:solidFill>
              <a:effectLst/>
              <a:uLnTx/>
              <a:uFillTx/>
              <a:latin typeface="Calibri"/>
              <a:ea typeface="+mn-ea"/>
              <a:cs typeface="+mn-cs"/>
            </a:endParaRPr>
          </a:p>
        </p:txBody>
      </p:sp>
    </p:spTree>
    <p:extLst>
      <p:ext uri="{BB962C8B-B14F-4D97-AF65-F5344CB8AC3E}">
        <p14:creationId xmlns:p14="http://schemas.microsoft.com/office/powerpoint/2010/main" val="11377945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Implementation of a Rep-less Model</a:t>
            </a:r>
            <a:endParaRPr lang="en-US" sz="3600" dirty="0"/>
          </a:p>
        </p:txBody>
      </p:sp>
      <p:sp>
        <p:nvSpPr>
          <p:cNvPr id="3" name="Content Placeholder 2"/>
          <p:cNvSpPr>
            <a:spLocks noGrp="1"/>
          </p:cNvSpPr>
          <p:nvPr>
            <p:ph idx="4294967295"/>
          </p:nvPr>
        </p:nvSpPr>
        <p:spPr>
          <a:xfrm>
            <a:off x="228600" y="1447800"/>
            <a:ext cx="8686800" cy="1138238"/>
          </a:xfrm>
        </p:spPr>
        <p:txBody>
          <a:bodyPr>
            <a:normAutofit/>
          </a:bodyPr>
          <a:lstStyle/>
          <a:p>
            <a:pPr>
              <a:buSzPct val="75000"/>
            </a:pPr>
            <a:r>
              <a:rPr lang="en-US" sz="2800" dirty="0" smtClean="0"/>
              <a:t>Engage the help of a Learning Development and Change Management Partner</a:t>
            </a:r>
          </a:p>
        </p:txBody>
      </p:sp>
      <p:pic>
        <p:nvPicPr>
          <p:cNvPr id="4" name="Picture 3" descr="Partnership.jpg"/>
          <p:cNvPicPr>
            <a:picLocks noChangeAspect="1"/>
          </p:cNvPicPr>
          <p:nvPr/>
        </p:nvPicPr>
        <p:blipFill>
          <a:blip r:embed="rId3"/>
          <a:stretch>
            <a:fillRect/>
          </a:stretch>
        </p:blipFill>
        <p:spPr>
          <a:xfrm>
            <a:off x="1630793" y="2437463"/>
            <a:ext cx="5760607" cy="3582337"/>
          </a:xfrm>
          <a:prstGeom prst="rect">
            <a:avLst/>
          </a:prstGeom>
          <a:ln>
            <a:noFill/>
          </a:ln>
          <a:effectLst>
            <a:softEdge rad="112500"/>
          </a:effectLst>
        </p:spPr>
      </p:pic>
    </p:spTree>
    <p:extLst>
      <p:ext uri="{BB962C8B-B14F-4D97-AF65-F5344CB8AC3E}">
        <p14:creationId xmlns:p14="http://schemas.microsoft.com/office/powerpoint/2010/main" val="3241221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Logistics</a:t>
            </a:r>
            <a:endParaRPr lang="en-US" sz="4000" dirty="0"/>
          </a:p>
        </p:txBody>
      </p:sp>
      <p:sp>
        <p:nvSpPr>
          <p:cNvPr id="3" name="Content Placeholder 2"/>
          <p:cNvSpPr>
            <a:spLocks noGrp="1"/>
          </p:cNvSpPr>
          <p:nvPr>
            <p:ph idx="4294967295"/>
          </p:nvPr>
        </p:nvSpPr>
        <p:spPr>
          <a:xfrm>
            <a:off x="457200" y="1447800"/>
            <a:ext cx="8229600" cy="557213"/>
          </a:xfrm>
        </p:spPr>
        <p:txBody>
          <a:bodyPr>
            <a:normAutofit lnSpcReduction="10000"/>
          </a:bodyPr>
          <a:lstStyle/>
          <a:p>
            <a:pPr>
              <a:buSzPct val="75000"/>
            </a:pPr>
            <a:r>
              <a:rPr lang="en-US" dirty="0" smtClean="0"/>
              <a:t>Establish a Objective Decision Making Process</a:t>
            </a:r>
          </a:p>
        </p:txBody>
      </p:sp>
      <p:pic>
        <p:nvPicPr>
          <p:cNvPr id="4" name="Picture 3" descr="Hospital Team 1.jpg"/>
          <p:cNvPicPr>
            <a:picLocks noChangeAspect="1"/>
          </p:cNvPicPr>
          <p:nvPr/>
        </p:nvPicPr>
        <p:blipFill>
          <a:blip r:embed="rId3"/>
          <a:stretch>
            <a:fillRect/>
          </a:stretch>
        </p:blipFill>
        <p:spPr>
          <a:xfrm>
            <a:off x="914400" y="2209800"/>
            <a:ext cx="7401461" cy="3506741"/>
          </a:xfrm>
          <a:prstGeom prst="rect">
            <a:avLst/>
          </a:prstGeom>
          <a:ln>
            <a:noFill/>
          </a:ln>
          <a:effectLst>
            <a:softEdge rad="112500"/>
          </a:effectLst>
        </p:spPr>
      </p:pic>
    </p:spTree>
    <p:extLst>
      <p:ext uri="{BB962C8B-B14F-4D97-AF65-F5344CB8AC3E}">
        <p14:creationId xmlns:p14="http://schemas.microsoft.com/office/powerpoint/2010/main" val="36442890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Logistics</a:t>
            </a:r>
            <a:r>
              <a:rPr lang="en-US" sz="4000" dirty="0"/>
              <a:t>,</a:t>
            </a:r>
            <a:r>
              <a:rPr lang="en-US" sz="4000" dirty="0" smtClean="0"/>
              <a:t> continued</a:t>
            </a:r>
            <a:endParaRPr lang="en-US" sz="4000" dirty="0"/>
          </a:p>
        </p:txBody>
      </p:sp>
      <p:sp>
        <p:nvSpPr>
          <p:cNvPr id="3" name="Content Placeholder 2"/>
          <p:cNvSpPr>
            <a:spLocks noGrp="1"/>
          </p:cNvSpPr>
          <p:nvPr>
            <p:ph idx="4294967295"/>
          </p:nvPr>
        </p:nvSpPr>
        <p:spPr>
          <a:xfrm>
            <a:off x="457200" y="1447800"/>
            <a:ext cx="8229600" cy="1112838"/>
          </a:xfrm>
        </p:spPr>
        <p:txBody>
          <a:bodyPr>
            <a:normAutofit/>
          </a:bodyPr>
          <a:lstStyle/>
          <a:p>
            <a:pPr>
              <a:buSzPct val="75000"/>
            </a:pPr>
            <a:r>
              <a:rPr lang="en-US" sz="2800" dirty="0" smtClean="0"/>
              <a:t>Assign Responsibility and Accountability for Managing the Provider’s Orthopedic Service</a:t>
            </a:r>
          </a:p>
          <a:p>
            <a:pPr>
              <a:buSzPct val="75000"/>
              <a:buFont typeface="Wingdings" charset="2"/>
              <a:buChar char="Ø"/>
            </a:pPr>
            <a:endParaRPr lang="en-US" sz="2800" dirty="0"/>
          </a:p>
        </p:txBody>
      </p:sp>
      <p:pic>
        <p:nvPicPr>
          <p:cNvPr id="9" name="Picture 3" descr="H:\Office\Projects\AHRMM presentation\New folder (2)\AHRMM Pics\LLUMC ORDT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62200"/>
            <a:ext cx="4251325" cy="2679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Office\Projects\AHRMM presentation\New folder (2)\AHRMM Pics\LLUMC ORDT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125" y="2362200"/>
            <a:ext cx="4297363" cy="27527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Office\Projects\AHRMM presentation\New folder (2)\AHRMM Pics\LLUMC Inventory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267200"/>
            <a:ext cx="3316574"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216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95400" y="1476375"/>
            <a:ext cx="6629400" cy="4391025"/>
          </a:xfrm>
        </p:spPr>
        <p:txBody>
          <a:bodyPr>
            <a:normAutofit/>
          </a:bodyPr>
          <a:lstStyle/>
          <a:p>
            <a:pPr algn="ctr">
              <a:buNone/>
            </a:pPr>
            <a:r>
              <a:rPr lang="en-US" sz="1800" b="1" dirty="0" smtClean="0">
                <a:solidFill>
                  <a:schemeClr val="bg1"/>
                </a:solidFill>
              </a:rPr>
              <a:t>(Justin to insert pic of LLUMC and speak to the Mission of LLUMC)</a:t>
            </a:r>
          </a:p>
        </p:txBody>
      </p:sp>
      <p:pic>
        <p:nvPicPr>
          <p:cNvPr id="6" name="Picture 5" descr="MC Night IMG_3479.jpg"/>
          <p:cNvPicPr>
            <a:picLocks noChangeAspect="1"/>
          </p:cNvPicPr>
          <p:nvPr/>
        </p:nvPicPr>
        <p:blipFill rotWithShape="1">
          <a:blip r:embed="rId3" cstate="print">
            <a:extLst>
              <a:ext uri="{28A0092B-C50C-407E-A947-70E740481C1C}">
                <a14:useLocalDpi xmlns:a14="http://schemas.microsoft.com/office/drawing/2010/main" val="0"/>
              </a:ext>
            </a:extLst>
          </a:blip>
          <a:srcRect t="15078" b="11202"/>
          <a:stretch/>
        </p:blipFill>
        <p:spPr>
          <a:xfrm>
            <a:off x="0" y="1371600"/>
            <a:ext cx="9144000" cy="4038600"/>
          </a:xfrm>
          <a:prstGeom prst="rect">
            <a:avLst/>
          </a:prstGeom>
        </p:spPr>
      </p:pic>
      <p:pic>
        <p:nvPicPr>
          <p:cNvPr id="8" name="Picture 7" descr="lluh_display_horiz_rgb.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99" y="5179100"/>
            <a:ext cx="4343399" cy="1033054"/>
          </a:xfrm>
          <a:prstGeom prst="rect">
            <a:avLst/>
          </a:prstGeom>
        </p:spPr>
      </p:pic>
      <p:sp>
        <p:nvSpPr>
          <p:cNvPr id="9" name="Subtitle 2"/>
          <p:cNvSpPr txBox="1">
            <a:spLocks/>
          </p:cNvSpPr>
          <p:nvPr/>
        </p:nvSpPr>
        <p:spPr>
          <a:xfrm>
            <a:off x="0" y="-76200"/>
            <a:ext cx="9144000" cy="1219200"/>
          </a:xfrm>
          <a:prstGeom prst="rect">
            <a:avLst/>
          </a:prstGeom>
          <a:solidFill>
            <a:srgbClr val="901C3B"/>
          </a:solidFill>
        </p:spPr>
        <p:txBody>
          <a:bodyPr vert="horz" lIns="91440" tIns="45720" rIns="91440" bIns="45720" rtlCol="0">
            <a:normAutofit fontScale="8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endParaRPr>
          </a:p>
          <a:p>
            <a:r>
              <a:rPr lang="en-US"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Faithful to Our Mission: </a:t>
            </a:r>
          </a:p>
          <a:p>
            <a:r>
              <a:rPr lang="en-US"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To continue the teaching and healing ministry of Jesus Christ.</a:t>
            </a:r>
          </a:p>
          <a:p>
            <a:r>
              <a:rPr lang="en-US"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Founded in 1905.</a:t>
            </a:r>
            <a:endPar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endParaRPr>
          </a:p>
        </p:txBody>
      </p:sp>
    </p:spTree>
    <p:extLst>
      <p:ext uri="{BB962C8B-B14F-4D97-AF65-F5344CB8AC3E}">
        <p14:creationId xmlns:p14="http://schemas.microsoft.com/office/powerpoint/2010/main" val="32809587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Logistics</a:t>
            </a:r>
            <a:r>
              <a:rPr lang="en-US" dirty="0" smtClean="0"/>
              <a:t>, Cont.</a:t>
            </a:r>
            <a:endParaRPr lang="en-US" dirty="0"/>
          </a:p>
        </p:txBody>
      </p:sp>
      <p:sp>
        <p:nvSpPr>
          <p:cNvPr id="3" name="Content Placeholder 2"/>
          <p:cNvSpPr>
            <a:spLocks noGrp="1"/>
          </p:cNvSpPr>
          <p:nvPr>
            <p:ph idx="4294967295"/>
          </p:nvPr>
        </p:nvSpPr>
        <p:spPr>
          <a:xfrm>
            <a:off x="457200" y="1447800"/>
            <a:ext cx="8229600" cy="674688"/>
          </a:xfrm>
        </p:spPr>
        <p:txBody>
          <a:bodyPr/>
          <a:lstStyle/>
          <a:p>
            <a:pPr>
              <a:buSzPct val="75000"/>
            </a:pPr>
            <a:r>
              <a:rPr lang="en-US" dirty="0" smtClean="0"/>
              <a:t>Educate the O.R. Staff</a:t>
            </a:r>
          </a:p>
          <a:p>
            <a:pPr lvl="1">
              <a:buNone/>
            </a:pPr>
            <a:endParaRPr lang="en-US" dirty="0" smtClean="0"/>
          </a:p>
          <a:p>
            <a:pPr lvl="1"/>
            <a:endParaRPr lang="en-US" dirty="0"/>
          </a:p>
        </p:txBody>
      </p:sp>
      <p:pic>
        <p:nvPicPr>
          <p:cNvPr id="4" name="Picture 3" descr="Adult Education.jpg"/>
          <p:cNvPicPr>
            <a:picLocks noChangeAspect="1"/>
          </p:cNvPicPr>
          <p:nvPr/>
        </p:nvPicPr>
        <p:blipFill>
          <a:blip r:embed="rId3"/>
          <a:stretch>
            <a:fillRect/>
          </a:stretch>
        </p:blipFill>
        <p:spPr>
          <a:xfrm>
            <a:off x="1600200" y="2057400"/>
            <a:ext cx="5709143" cy="3804402"/>
          </a:xfrm>
          <a:prstGeom prst="rect">
            <a:avLst/>
          </a:prstGeom>
          <a:ln>
            <a:noFill/>
          </a:ln>
          <a:effectLst>
            <a:softEdge rad="112500"/>
          </a:effectLst>
        </p:spPr>
      </p:pic>
    </p:spTree>
    <p:extLst>
      <p:ext uri="{BB962C8B-B14F-4D97-AF65-F5344CB8AC3E}">
        <p14:creationId xmlns:p14="http://schemas.microsoft.com/office/powerpoint/2010/main" val="33695754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Grade Card	</a:t>
            </a:r>
            <a:endParaRPr lang="en-US" sz="4000" dirty="0"/>
          </a:p>
        </p:txBody>
      </p:sp>
      <p:sp>
        <p:nvSpPr>
          <p:cNvPr id="3" name="Content Placeholder 2"/>
          <p:cNvSpPr>
            <a:spLocks noGrp="1"/>
          </p:cNvSpPr>
          <p:nvPr>
            <p:ph idx="4294967295"/>
          </p:nvPr>
        </p:nvSpPr>
        <p:spPr>
          <a:xfrm>
            <a:off x="228600" y="1752600"/>
            <a:ext cx="2590800" cy="1600200"/>
          </a:xfrm>
        </p:spPr>
        <p:txBody>
          <a:bodyPr>
            <a:noAutofit/>
          </a:bodyPr>
          <a:lstStyle/>
          <a:p>
            <a:pPr>
              <a:buSzPct val="75000"/>
            </a:pPr>
            <a:r>
              <a:rPr lang="en-US" sz="2800" dirty="0" smtClean="0"/>
              <a:t>More Control</a:t>
            </a:r>
          </a:p>
          <a:p>
            <a:pPr>
              <a:buSzPct val="75000"/>
            </a:pPr>
            <a:r>
              <a:rPr lang="en-US" sz="2800" dirty="0" smtClean="0"/>
              <a:t>More Choices</a:t>
            </a:r>
          </a:p>
          <a:p>
            <a:pPr>
              <a:buSzPct val="75000"/>
            </a:pPr>
            <a:r>
              <a:rPr lang="en-US" sz="2800" dirty="0" smtClean="0"/>
              <a:t>Lower Costs</a:t>
            </a:r>
          </a:p>
        </p:txBody>
      </p:sp>
      <p:pic>
        <p:nvPicPr>
          <p:cNvPr id="4" name="Picture 3" descr="Success_Accomplishment.jpg"/>
          <p:cNvPicPr>
            <a:picLocks noChangeAspect="1"/>
          </p:cNvPicPr>
          <p:nvPr/>
        </p:nvPicPr>
        <p:blipFill rotWithShape="1">
          <a:blip r:embed="rId3"/>
          <a:srcRect b="3768"/>
          <a:stretch/>
        </p:blipFill>
        <p:spPr>
          <a:xfrm>
            <a:off x="3048000" y="1600200"/>
            <a:ext cx="5638800" cy="4341031"/>
          </a:xfrm>
          <a:prstGeom prst="rect">
            <a:avLst/>
          </a:prstGeom>
          <a:ln>
            <a:noFill/>
          </a:ln>
          <a:effectLst>
            <a:softEdge rad="112500"/>
          </a:effectLst>
        </p:spPr>
      </p:pic>
      <p:pic>
        <p:nvPicPr>
          <p:cNvPr id="5" name="Picture 4" descr="A Plus Grade.jpg"/>
          <p:cNvPicPr>
            <a:picLocks noChangeAspect="1"/>
          </p:cNvPicPr>
          <p:nvPr/>
        </p:nvPicPr>
        <p:blipFill>
          <a:blip r:embed="rId4"/>
          <a:stretch>
            <a:fillRect/>
          </a:stretch>
        </p:blipFill>
        <p:spPr>
          <a:xfrm>
            <a:off x="306404" y="3657600"/>
            <a:ext cx="2512996" cy="1666954"/>
          </a:xfrm>
          <a:prstGeom prst="rect">
            <a:avLst/>
          </a:prstGeom>
          <a:ln>
            <a:noFill/>
          </a:ln>
          <a:effectLst>
            <a:softEdge rad="112500"/>
          </a:effectLst>
        </p:spPr>
      </p:pic>
    </p:spTree>
    <p:extLst>
      <p:ext uri="{BB962C8B-B14F-4D97-AF65-F5344CB8AC3E}">
        <p14:creationId xmlns:p14="http://schemas.microsoft.com/office/powerpoint/2010/main" val="20648801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A Implant.jpg"/>
          <p:cNvPicPr>
            <a:picLocks noChangeAspect="1"/>
          </p:cNvPicPr>
          <p:nvPr/>
        </p:nvPicPr>
        <p:blipFill>
          <a:blip r:embed="rId3"/>
          <a:stretch>
            <a:fillRect/>
          </a:stretch>
        </p:blipFill>
        <p:spPr>
          <a:xfrm>
            <a:off x="7017504" y="3581400"/>
            <a:ext cx="2092629" cy="2636713"/>
          </a:xfrm>
          <a:prstGeom prst="rect">
            <a:avLst/>
          </a:prstGeom>
        </p:spPr>
      </p:pic>
      <p:sp>
        <p:nvSpPr>
          <p:cNvPr id="2" name="Title 1"/>
          <p:cNvSpPr>
            <a:spLocks noGrp="1"/>
          </p:cNvSpPr>
          <p:nvPr>
            <p:ph type="title"/>
          </p:nvPr>
        </p:nvSpPr>
        <p:spPr/>
        <p:txBody>
          <a:bodyPr>
            <a:normAutofit/>
          </a:bodyPr>
          <a:lstStyle/>
          <a:p>
            <a:r>
              <a:rPr lang="en-US" sz="4000" dirty="0" smtClean="0"/>
              <a:t>Volumes</a:t>
            </a:r>
            <a:r>
              <a:rPr lang="en-US" dirty="0" smtClean="0"/>
              <a:t>	</a:t>
            </a:r>
            <a:endParaRPr lang="en-US" dirty="0"/>
          </a:p>
        </p:txBody>
      </p:sp>
      <p:sp>
        <p:nvSpPr>
          <p:cNvPr id="3" name="Content Placeholder 2"/>
          <p:cNvSpPr>
            <a:spLocks noGrp="1"/>
          </p:cNvSpPr>
          <p:nvPr>
            <p:ph idx="4294967295"/>
          </p:nvPr>
        </p:nvSpPr>
        <p:spPr>
          <a:xfrm>
            <a:off x="2209800" y="4800600"/>
            <a:ext cx="5562600" cy="914400"/>
          </a:xfrm>
        </p:spPr>
        <p:txBody>
          <a:bodyPr>
            <a:normAutofit/>
          </a:bodyPr>
          <a:lstStyle/>
          <a:p>
            <a:pPr>
              <a:buSzPct val="75000"/>
            </a:pPr>
            <a:r>
              <a:rPr lang="en-US" sz="2000" b="1" dirty="0" smtClean="0"/>
              <a:t>154 Total Hips</a:t>
            </a:r>
          </a:p>
          <a:p>
            <a:pPr>
              <a:buSzPct val="75000"/>
            </a:pPr>
            <a:r>
              <a:rPr lang="en-US" sz="2000" dirty="0" smtClean="0"/>
              <a:t>Approximately 60% Reduction in Hospital Spend</a:t>
            </a:r>
          </a:p>
        </p:txBody>
      </p:sp>
      <p:pic>
        <p:nvPicPr>
          <p:cNvPr id="4" name="Picture 3" descr="TKA Implant 1.jpg"/>
          <p:cNvPicPr>
            <a:picLocks noChangeAspect="1"/>
          </p:cNvPicPr>
          <p:nvPr/>
        </p:nvPicPr>
        <p:blipFill>
          <a:blip r:embed="rId4"/>
          <a:stretch>
            <a:fillRect/>
          </a:stretch>
        </p:blipFill>
        <p:spPr>
          <a:xfrm>
            <a:off x="457200" y="2590800"/>
            <a:ext cx="1960549" cy="2286000"/>
          </a:xfrm>
          <a:prstGeom prst="rect">
            <a:avLst/>
          </a:prstGeom>
        </p:spPr>
      </p:pic>
      <p:sp>
        <p:nvSpPr>
          <p:cNvPr id="6" name="TextBox 5"/>
          <p:cNvSpPr txBox="1"/>
          <p:nvPr/>
        </p:nvSpPr>
        <p:spPr>
          <a:xfrm>
            <a:off x="2133600" y="2971800"/>
            <a:ext cx="5715000" cy="707886"/>
          </a:xfrm>
          <a:prstGeom prst="rect">
            <a:avLst/>
          </a:prstGeom>
          <a:noFill/>
        </p:spPr>
        <p:txBody>
          <a:bodyPr wrap="square" rtlCol="0">
            <a:spAutoFit/>
          </a:bodyPr>
          <a:lstStyle/>
          <a:p>
            <a:pPr marL="342900" indent="-342900" defTabSz="457200">
              <a:buSzPct val="75000"/>
              <a:buFont typeface="Arial"/>
              <a:buChar char="•"/>
            </a:pPr>
            <a:r>
              <a:rPr lang="en-US" sz="2000" b="1" dirty="0" smtClean="0">
                <a:solidFill>
                  <a:prstClr val="black"/>
                </a:solidFill>
                <a:latin typeface="Calibri"/>
              </a:rPr>
              <a:t>234 Total Knees</a:t>
            </a:r>
          </a:p>
          <a:p>
            <a:pPr marL="342900" indent="-342900" defTabSz="457200">
              <a:buSzPct val="75000"/>
              <a:buFont typeface="Arial"/>
              <a:buChar char="•"/>
            </a:pPr>
            <a:r>
              <a:rPr lang="en-US" sz="2000" dirty="0" smtClean="0">
                <a:solidFill>
                  <a:prstClr val="black"/>
                </a:solidFill>
                <a:latin typeface="Calibri"/>
              </a:rPr>
              <a:t>Approximately 62% Reduction in Hospital Spend</a:t>
            </a:r>
          </a:p>
        </p:txBody>
      </p:sp>
      <p:sp>
        <p:nvSpPr>
          <p:cNvPr id="9" name="TextBox 8"/>
          <p:cNvSpPr txBox="1"/>
          <p:nvPr/>
        </p:nvSpPr>
        <p:spPr>
          <a:xfrm>
            <a:off x="152400" y="1600200"/>
            <a:ext cx="8839200" cy="461665"/>
          </a:xfrm>
          <a:prstGeom prst="rect">
            <a:avLst/>
          </a:prstGeom>
          <a:noFill/>
        </p:spPr>
        <p:txBody>
          <a:bodyPr wrap="square" rtlCol="0">
            <a:spAutoFit/>
          </a:bodyPr>
          <a:lstStyle/>
          <a:p>
            <a:pPr algn="ctr" defTabSz="457200"/>
            <a:r>
              <a:rPr lang="en-US" sz="2400" dirty="0" smtClean="0">
                <a:latin typeface="Calibri"/>
              </a:rPr>
              <a:t>More than 90% of Primary Joint procedures are done “Rep-Less”</a:t>
            </a:r>
            <a:endParaRPr lang="en-US" sz="2400" dirty="0">
              <a:latin typeface="Calibri"/>
            </a:endParaRPr>
          </a:p>
        </p:txBody>
      </p:sp>
    </p:spTree>
    <p:extLst>
      <p:ext uri="{BB962C8B-B14F-4D97-AF65-F5344CB8AC3E}">
        <p14:creationId xmlns:p14="http://schemas.microsoft.com/office/powerpoint/2010/main" val="15691691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eys_to_succes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1524000"/>
            <a:ext cx="4958644" cy="3718983"/>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The Keys to Success</a:t>
            </a:r>
            <a:endParaRPr lang="en-US" dirty="0"/>
          </a:p>
        </p:txBody>
      </p:sp>
      <p:sp>
        <p:nvSpPr>
          <p:cNvPr id="3" name="Content Placeholder 2"/>
          <p:cNvSpPr>
            <a:spLocks noGrp="1"/>
          </p:cNvSpPr>
          <p:nvPr>
            <p:ph idx="4294967295"/>
          </p:nvPr>
        </p:nvSpPr>
        <p:spPr>
          <a:xfrm>
            <a:off x="228600" y="1828800"/>
            <a:ext cx="5105400" cy="3733800"/>
          </a:xfrm>
        </p:spPr>
        <p:txBody>
          <a:bodyPr>
            <a:normAutofit lnSpcReduction="10000"/>
          </a:bodyPr>
          <a:lstStyle/>
          <a:p>
            <a:pPr marL="457200" indent="-457200">
              <a:buNone/>
            </a:pPr>
            <a:r>
              <a:rPr lang="en-US" sz="2400" dirty="0" smtClean="0"/>
              <a:t>1.	Clear Vision</a:t>
            </a:r>
          </a:p>
          <a:p>
            <a:pPr marL="514350" indent="-514350">
              <a:buNone/>
            </a:pPr>
            <a:endParaRPr lang="en-US" sz="2400" dirty="0" smtClean="0"/>
          </a:p>
          <a:p>
            <a:pPr marL="514350" indent="-514350">
              <a:buNone/>
            </a:pPr>
            <a:r>
              <a:rPr lang="en-US" sz="2400" dirty="0" smtClean="0"/>
              <a:t>1.	Physician Alignment</a:t>
            </a:r>
          </a:p>
          <a:p>
            <a:pPr marL="514350" indent="-514350">
              <a:buNone/>
            </a:pPr>
            <a:endParaRPr lang="en-US" sz="2400" dirty="0" smtClean="0"/>
          </a:p>
          <a:p>
            <a:pPr marL="457200" indent="-457200">
              <a:buNone/>
            </a:pPr>
            <a:r>
              <a:rPr lang="en-US" sz="2400" dirty="0" smtClean="0"/>
              <a:t>1.	</a:t>
            </a:r>
            <a:r>
              <a:rPr lang="en-US" sz="2400" u="sng" dirty="0" smtClean="0"/>
              <a:t>Systems &amp; Process</a:t>
            </a:r>
            <a:r>
              <a:rPr lang="en-US" sz="2400" dirty="0" smtClean="0"/>
              <a:t> Focused, Not Product Focused</a:t>
            </a:r>
          </a:p>
          <a:p>
            <a:pPr marL="514350" indent="-514350">
              <a:buNone/>
            </a:pPr>
            <a:endParaRPr lang="en-US" sz="2400" dirty="0" smtClean="0"/>
          </a:p>
          <a:p>
            <a:pPr marL="457200" indent="-457200">
              <a:buNone/>
            </a:pPr>
            <a:r>
              <a:rPr lang="en-US" sz="2400" dirty="0" smtClean="0"/>
              <a:t>1.	Collaboration of Direct-Access™ and Capitation Strategies</a:t>
            </a:r>
          </a:p>
          <a:p>
            <a:pPr lvl="1">
              <a:buNone/>
            </a:pPr>
            <a:endParaRPr lang="en-US" dirty="0"/>
          </a:p>
        </p:txBody>
      </p:sp>
    </p:spTree>
    <p:extLst>
      <p:ext uri="{BB962C8B-B14F-4D97-AF65-F5344CB8AC3E}">
        <p14:creationId xmlns:p14="http://schemas.microsoft.com/office/powerpoint/2010/main" val="26068625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5600" y="3048000"/>
            <a:ext cx="3403496" cy="769441"/>
          </a:xfrm>
          <a:prstGeom prst="rect">
            <a:avLst/>
          </a:prstGeom>
          <a:noFill/>
        </p:spPr>
        <p:txBody>
          <a:bodyPr wrap="none" rtlCol="0">
            <a:spAutoFit/>
          </a:bodyPr>
          <a:lstStyle/>
          <a:p>
            <a:r>
              <a:rPr lang="en-US" sz="4400" b="1" dirty="0" smtClean="0">
                <a:latin typeface="Handwriting - Dakota"/>
                <a:cs typeface="Handwriting - Dakota"/>
              </a:rPr>
              <a:t>Thank you…</a:t>
            </a:r>
            <a:endParaRPr lang="en-US" sz="4400" b="1" dirty="0">
              <a:latin typeface="Handwriting - Dakota"/>
              <a:cs typeface="Handwriting - Dakota"/>
            </a:endParaRPr>
          </a:p>
        </p:txBody>
      </p:sp>
      <p:pic>
        <p:nvPicPr>
          <p:cNvPr id="9" name="Picture 8" descr="lluh_display_horiz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126036" cy="1219200"/>
          </a:xfrm>
          <a:prstGeom prst="rect">
            <a:avLst/>
          </a:prstGeom>
        </p:spPr>
      </p:pic>
    </p:spTree>
    <p:extLst>
      <p:ext uri="{BB962C8B-B14F-4D97-AF65-F5344CB8AC3E}">
        <p14:creationId xmlns:p14="http://schemas.microsoft.com/office/powerpoint/2010/main" val="26068625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Questions?</a:t>
            </a:r>
            <a:endParaRPr lang="en-US" dirty="0"/>
          </a:p>
        </p:txBody>
      </p:sp>
      <p:pic>
        <p:nvPicPr>
          <p:cNvPr id="7" name="Picture 6" descr="Questions.jpg"/>
          <p:cNvPicPr>
            <a:picLocks noChangeAspect="1"/>
          </p:cNvPicPr>
          <p:nvPr/>
        </p:nvPicPr>
        <p:blipFill>
          <a:blip r:embed="rId3"/>
          <a:stretch>
            <a:fillRect/>
          </a:stretch>
        </p:blipFill>
        <p:spPr>
          <a:xfrm>
            <a:off x="1295400" y="1524000"/>
            <a:ext cx="6591300" cy="4394200"/>
          </a:xfrm>
          <a:prstGeom prst="rect">
            <a:avLst/>
          </a:prstGeom>
        </p:spPr>
      </p:pic>
    </p:spTree>
    <p:extLst>
      <p:ext uri="{BB962C8B-B14F-4D97-AF65-F5344CB8AC3E}">
        <p14:creationId xmlns:p14="http://schemas.microsoft.com/office/powerpoint/2010/main" val="26068625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4294967295"/>
          </p:nvPr>
        </p:nvSpPr>
        <p:spPr>
          <a:xfrm>
            <a:off x="228600" y="1524000"/>
            <a:ext cx="8610600" cy="4343400"/>
          </a:xfrm>
        </p:spPr>
        <p:txBody>
          <a:bodyPr>
            <a:noAutofit/>
          </a:bodyPr>
          <a:lstStyle/>
          <a:p>
            <a:r>
              <a:rPr lang="en-US" sz="1400" dirty="0" err="1" smtClean="0"/>
              <a:t>Botimer</a:t>
            </a:r>
            <a:r>
              <a:rPr lang="en-US" sz="1400" dirty="0" smtClean="0"/>
              <a:t>, Gary D., MD. Redefining Value in Healthcare: Why Providers need to take back their OR. 2013.</a:t>
            </a:r>
          </a:p>
          <a:p>
            <a:r>
              <a:rPr lang="en-US" sz="1400" dirty="0" err="1" smtClean="0"/>
              <a:t>Gioe</a:t>
            </a:r>
            <a:r>
              <a:rPr lang="en-US" sz="1400" dirty="0" smtClean="0"/>
              <a:t>, Terence J., MD, Sharma, </a:t>
            </a:r>
            <a:r>
              <a:rPr lang="en-US" sz="1400" dirty="0" err="1" smtClean="0"/>
              <a:t>Amit</a:t>
            </a:r>
            <a:r>
              <a:rPr lang="en-US" sz="1400" dirty="0" smtClean="0"/>
              <a:t>, MD, </a:t>
            </a:r>
            <a:r>
              <a:rPr lang="en-US" sz="1400" dirty="0" err="1" smtClean="0"/>
              <a:t>Tatman</a:t>
            </a:r>
            <a:r>
              <a:rPr lang="en-US" sz="1400" dirty="0" smtClean="0"/>
              <a:t>, Penny, MPH, </a:t>
            </a:r>
            <a:r>
              <a:rPr lang="en-US" sz="1400" dirty="0" err="1" smtClean="0"/>
              <a:t>Mehle</a:t>
            </a:r>
            <a:r>
              <a:rPr lang="en-US" sz="1400" dirty="0" smtClean="0"/>
              <a:t>, Susan, BS. Do “Premium” Joint Implants Add Value?: Analysis of High Cost Joint Implants in a Community Registry. </a:t>
            </a:r>
            <a:r>
              <a:rPr lang="en-US" sz="1400" dirty="0" err="1" smtClean="0"/>
              <a:t>Clin</a:t>
            </a:r>
            <a:r>
              <a:rPr lang="en-US" sz="1400" dirty="0" smtClean="0"/>
              <a:t> </a:t>
            </a:r>
            <a:r>
              <a:rPr lang="en-US" sz="1400" dirty="0" err="1" smtClean="0"/>
              <a:t>Orthop</a:t>
            </a:r>
            <a:r>
              <a:rPr lang="en-US" sz="1400" dirty="0" smtClean="0"/>
              <a:t> </a:t>
            </a:r>
            <a:r>
              <a:rPr lang="en-US" sz="1400" dirty="0" err="1" smtClean="0"/>
              <a:t>Relat</a:t>
            </a:r>
            <a:r>
              <a:rPr lang="en-US" sz="1400" dirty="0" smtClean="0"/>
              <a:t> Res. 2011 January. PMCID: PMC3008865. http://</a:t>
            </a:r>
            <a:r>
              <a:rPr lang="en-US" sz="1400" dirty="0" err="1" smtClean="0"/>
              <a:t>www.ncbi.nlm</a:t>
            </a:r>
            <a:r>
              <a:rPr lang="en-US" sz="1400" dirty="0" smtClean="0"/>
              <a:t>. nih.gov/pmc/articles/PMC3008865/#CR3.</a:t>
            </a:r>
          </a:p>
          <a:p>
            <a:r>
              <a:rPr lang="en-US" sz="1400" dirty="0" smtClean="0"/>
              <a:t>Herman, Bob. 4 objectives hospitals must pursue to shift successfully to value-based care. Becker’s Hospital CFO Report. June 03, 2013.</a:t>
            </a:r>
          </a:p>
          <a:p>
            <a:r>
              <a:rPr lang="en-US" sz="1400" dirty="0" err="1" smtClean="0"/>
              <a:t>Keckley</a:t>
            </a:r>
            <a:r>
              <a:rPr lang="en-US" sz="1400" dirty="0" smtClean="0"/>
              <a:t>, Paul H., PhD, Coughlin, Sheryl, PhD, MHA, Gupta, Shiraz </a:t>
            </a:r>
            <a:r>
              <a:rPr lang="en-US" sz="1400" dirty="0" err="1" smtClean="0"/>
              <a:t>PharmD</a:t>
            </a:r>
            <a:r>
              <a:rPr lang="en-US" sz="1400" dirty="0" smtClean="0"/>
              <a:t>, MPH. “Value-based Purchasing: A strategic overview for healthcare industry stakeholders.” Deloitte Development LLC. 2011.</a:t>
            </a:r>
          </a:p>
          <a:p>
            <a:r>
              <a:rPr lang="en-US" sz="1400" dirty="0" err="1" smtClean="0"/>
              <a:t>Kowalczyk</a:t>
            </a:r>
            <a:r>
              <a:rPr lang="en-US" sz="1400" dirty="0" smtClean="0"/>
              <a:t>, Liz. Plans steer patients to lower-cost hospitals. Boston Globe. February 10, 2011.</a:t>
            </a:r>
          </a:p>
          <a:p>
            <a:r>
              <a:rPr lang="en-US" sz="1400" dirty="0" smtClean="0"/>
              <a:t>Marshall, Frank. Hospital Physician Alignment: Managing change in the shifting healthcare environment. January 2011.</a:t>
            </a:r>
          </a:p>
          <a:p>
            <a:r>
              <a:rPr lang="en-US" sz="1400" dirty="0" smtClean="0"/>
              <a:t>Mendenhall, Stan. “</a:t>
            </a:r>
            <a:r>
              <a:rPr lang="en-US" sz="1400" dirty="0" err="1" smtClean="0"/>
              <a:t>Repless</a:t>
            </a:r>
            <a:r>
              <a:rPr lang="en-US" sz="1400" dirty="0" smtClean="0"/>
              <a:t>” Implants?” Orthopedic Network News. 2010.</a:t>
            </a:r>
          </a:p>
          <a:p>
            <a:r>
              <a:rPr lang="en-US" sz="1400" dirty="0" smtClean="0"/>
              <a:t>Mitchell, Thomas. Case Study: How Loma Linda University Medical Center is taking back their OR and improving access to healthcare. 2013.</a:t>
            </a:r>
          </a:p>
          <a:p>
            <a:r>
              <a:rPr lang="en-US" sz="1400" dirty="0" smtClean="0"/>
              <a:t>Robinson, James C. Value-Based Purchasing For Medical Devices. Health Affairs, </a:t>
            </a:r>
            <a:r>
              <a:rPr lang="en-US" sz="1400" dirty="0" err="1" smtClean="0"/>
              <a:t>Vol</a:t>
            </a:r>
            <a:r>
              <a:rPr lang="en-US" sz="1400" dirty="0" smtClean="0"/>
              <a:t> 27, Number 6. 2008.</a:t>
            </a:r>
          </a:p>
          <a:p>
            <a:r>
              <a:rPr lang="en-US" sz="1400" dirty="0" smtClean="0"/>
              <a:t>Weisman, Robert. Study: The business model for the medical device industry is unsustainable. Boston Globe. October 2012.</a:t>
            </a:r>
          </a:p>
          <a:p>
            <a:pPr>
              <a:buNone/>
            </a:pPr>
            <a:endParaRPr lang="en-US" sz="1400" dirty="0" smtClean="0"/>
          </a:p>
          <a:p>
            <a:pPr marL="457200" indent="-457200">
              <a:buNone/>
            </a:pPr>
            <a:endParaRPr lang="en-US" sz="1400" dirty="0"/>
          </a:p>
        </p:txBody>
      </p:sp>
    </p:spTree>
    <p:extLst>
      <p:ext uri="{BB962C8B-B14F-4D97-AF65-F5344CB8AC3E}">
        <p14:creationId xmlns:p14="http://schemas.microsoft.com/office/powerpoint/2010/main" val="2606862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4177652263"/>
              </p:ext>
            </p:extLst>
          </p:nvPr>
        </p:nvGraphicFramePr>
        <p:xfrm>
          <a:off x="-152400" y="3505200"/>
          <a:ext cx="96012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19" name="Picture 18" descr="LLUMC_Nighttime"/>
          <p:cNvPicPr>
            <a:picLocks noChangeAspect="1" noChangeArrowheads="1"/>
          </p:cNvPicPr>
          <p:nvPr/>
        </p:nvPicPr>
        <p:blipFill>
          <a:blip r:embed="rId8">
            <a:lum bright="-20000" contrast="-70000"/>
            <a:extLst>
              <a:ext uri="{28A0092B-C50C-407E-A947-70E740481C1C}">
                <a14:useLocalDpi xmlns:a14="http://schemas.microsoft.com/office/drawing/2010/main" val="0"/>
              </a:ext>
            </a:extLst>
          </a:blip>
          <a:srcRect t="17317" b="30035"/>
          <a:stretch>
            <a:fillRect/>
          </a:stretch>
        </p:blipFill>
        <p:spPr bwMode="auto">
          <a:xfrm>
            <a:off x="0" y="15240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19"/>
          <p:cNvSpPr>
            <a:spLocks noChangeArrowheads="1"/>
          </p:cNvSpPr>
          <p:nvPr/>
        </p:nvSpPr>
        <p:spPr bwMode="auto">
          <a:xfrm>
            <a:off x="800100" y="1524000"/>
            <a:ext cx="7543800" cy="2133600"/>
          </a:xfrm>
          <a:prstGeom prst="flowChartProcess">
            <a:avLst/>
          </a:prstGeom>
          <a:noFill/>
          <a:ln w="12700" cap="sq">
            <a:noFill/>
            <a:miter lim="800000"/>
            <a:headEnd type="none" w="sm" len="sm"/>
            <a:tailEnd type="none" w="sm" len="sm"/>
          </a:ln>
          <a:effectLst>
            <a:prstShdw prst="shdw17" dist="71842" dir="2700000">
              <a:srgbClr val="0D0D0D"/>
            </a:prstShdw>
          </a:effectLst>
        </p:spPr>
        <p:txBody>
          <a:bodyPr wrap="none" anchor="ctr"/>
          <a:lstStyle/>
          <a:p>
            <a:pPr algn="ctr" defTabSz="457200" eaLnBrk="0" hangingPunct="0">
              <a:defRPr/>
            </a:pPr>
            <a:r>
              <a:rPr lang="en-US" sz="2600" b="1" dirty="0" smtClean="0">
                <a:solidFill>
                  <a:srgbClr val="FFFFFF">
                    <a:lumMod val="95000"/>
                  </a:srgbClr>
                </a:solidFill>
                <a:effectLst>
                  <a:outerShdw blurRad="38100" dist="38100" dir="2700000" algn="tl">
                    <a:srgbClr val="000000">
                      <a:alpha val="43137"/>
                    </a:srgbClr>
                  </a:outerShdw>
                </a:effectLst>
                <a:latin typeface="Calibri"/>
                <a:ea typeface="ヒラギノ角ゴ Pro W3" pitchFamily="1" charset="-128"/>
              </a:rPr>
              <a:t>297 </a:t>
            </a:r>
            <a:r>
              <a:rPr lang="en-US" sz="2600" b="1" dirty="0">
                <a:solidFill>
                  <a:srgbClr val="FFFFFF">
                    <a:lumMod val="95000"/>
                  </a:srgbClr>
                </a:solidFill>
                <a:effectLst>
                  <a:outerShdw blurRad="38100" dist="38100" dir="2700000" algn="tl">
                    <a:srgbClr val="000000">
                      <a:alpha val="43137"/>
                    </a:srgbClr>
                  </a:outerShdw>
                </a:effectLst>
                <a:latin typeface="Calibri"/>
                <a:ea typeface="ヒラギノ角ゴ Pro W3" pitchFamily="1" charset="-128"/>
              </a:rPr>
              <a:t>ICU Beds</a:t>
            </a:r>
          </a:p>
          <a:p>
            <a:pPr algn="ctr" defTabSz="457200" eaLnBrk="0" hangingPunct="0">
              <a:defRPr/>
            </a:pPr>
            <a:r>
              <a:rPr lang="en-US" sz="2600" b="1" dirty="0">
                <a:solidFill>
                  <a:srgbClr val="FFFFFF">
                    <a:lumMod val="95000"/>
                  </a:srgbClr>
                </a:solidFill>
                <a:effectLst>
                  <a:outerShdw blurRad="38100" dist="38100" dir="2700000" algn="tl">
                    <a:srgbClr val="000000">
                      <a:alpha val="43137"/>
                    </a:srgbClr>
                  </a:outerShdw>
                </a:effectLst>
                <a:latin typeface="Calibri"/>
                <a:ea typeface="ヒラギノ角ゴ Pro W3" pitchFamily="1" charset="-128"/>
              </a:rPr>
              <a:t>629 Acute Beds</a:t>
            </a:r>
          </a:p>
          <a:p>
            <a:pPr algn="ctr" defTabSz="457200" eaLnBrk="0" hangingPunct="0">
              <a:defRPr/>
            </a:pPr>
            <a:r>
              <a:rPr lang="en-US" sz="2600" b="1" dirty="0">
                <a:solidFill>
                  <a:srgbClr val="FFFFFF">
                    <a:lumMod val="95000"/>
                  </a:srgbClr>
                </a:solidFill>
                <a:effectLst>
                  <a:outerShdw blurRad="38100" dist="38100" dir="2700000" algn="tl">
                    <a:srgbClr val="000000">
                      <a:alpha val="43137"/>
                    </a:srgbClr>
                  </a:outerShdw>
                </a:effectLst>
                <a:latin typeface="Calibri"/>
                <a:ea typeface="ヒラギノ角ゴ Pro W3" pitchFamily="1" charset="-128"/>
              </a:rPr>
              <a:t>89 Behavioral Beds</a:t>
            </a:r>
          </a:p>
          <a:p>
            <a:pPr algn="ctr" defTabSz="457200" eaLnBrk="0" hangingPunct="0">
              <a:defRPr/>
            </a:pPr>
            <a:r>
              <a:rPr lang="en-US" sz="2600" b="1" dirty="0">
                <a:solidFill>
                  <a:srgbClr val="FFFFFF">
                    <a:lumMod val="95000"/>
                  </a:srgbClr>
                </a:solidFill>
                <a:effectLst>
                  <a:outerShdw blurRad="38100" dist="38100" dir="2700000" algn="tl">
                    <a:srgbClr val="000000">
                      <a:alpha val="43137"/>
                    </a:srgbClr>
                  </a:outerShdw>
                </a:effectLst>
                <a:latin typeface="Calibri"/>
                <a:ea typeface="ヒラギノ角ゴ Pro W3" pitchFamily="1" charset="-128"/>
              </a:rPr>
              <a:t>61 Rehab Beds</a:t>
            </a:r>
          </a:p>
          <a:p>
            <a:pPr algn="ctr" defTabSz="457200" eaLnBrk="0" hangingPunct="0">
              <a:defRPr/>
            </a:pPr>
            <a:r>
              <a:rPr lang="en-US" sz="2600" b="1" dirty="0">
                <a:solidFill>
                  <a:srgbClr val="FFFFFF">
                    <a:lumMod val="95000"/>
                  </a:srgbClr>
                </a:solidFill>
                <a:effectLst>
                  <a:outerShdw blurRad="38100" dist="38100" dir="2700000" algn="tl">
                    <a:srgbClr val="000000">
                      <a:alpha val="43137"/>
                    </a:srgbClr>
                  </a:outerShdw>
                </a:effectLst>
                <a:latin typeface="Calibri"/>
                <a:ea typeface="ヒラギノ角ゴ Pro W3" pitchFamily="1" charset="-128"/>
              </a:rPr>
              <a:t>1076 Total Licensed Beds</a:t>
            </a:r>
          </a:p>
        </p:txBody>
      </p:sp>
      <p:sp>
        <p:nvSpPr>
          <p:cNvPr id="2" name="Title 1"/>
          <p:cNvSpPr>
            <a:spLocks noGrp="1"/>
          </p:cNvSpPr>
          <p:nvPr>
            <p:ph type="title"/>
          </p:nvPr>
        </p:nvSpPr>
        <p:spPr/>
        <p:txBody>
          <a:bodyPr>
            <a:normAutofit fontScale="90000"/>
          </a:bodyPr>
          <a:lstStyle/>
          <a:p>
            <a:pPr lvl="0"/>
            <a:r>
              <a:rPr lang="en-US" dirty="0"/>
              <a:t>Loma Linda University Medical </a:t>
            </a:r>
            <a:r>
              <a:rPr lang="en-US" dirty="0" smtClean="0"/>
              <a:t>Center</a:t>
            </a:r>
            <a:endParaRPr lang="en-US" dirty="0"/>
          </a:p>
        </p:txBody>
      </p:sp>
    </p:spTree>
    <p:extLst>
      <p:ext uri="{BB962C8B-B14F-4D97-AF65-F5344CB8AC3E}">
        <p14:creationId xmlns:p14="http://schemas.microsoft.com/office/powerpoint/2010/main" val="353560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1">
                                            <p:graphicEl>
                                              <a:dgm id="{ACBF4AF3-FAB8-444C-81AB-52C89640E279}"/>
                                            </p:graphicEl>
                                          </p:spTgt>
                                        </p:tgtEl>
                                        <p:attrNameLst>
                                          <p:attrName>style.visibility</p:attrName>
                                        </p:attrNameLst>
                                      </p:cBhvr>
                                      <p:to>
                                        <p:strVal val="visible"/>
                                      </p:to>
                                    </p:set>
                                    <p:anim calcmode="lin" valueType="num">
                                      <p:cBhvr>
                                        <p:cTn id="7" dur="1000" fill="hold"/>
                                        <p:tgtEl>
                                          <p:spTgt spid="11">
                                            <p:graphicEl>
                                              <a:dgm id="{ACBF4AF3-FAB8-444C-81AB-52C89640E279}"/>
                                            </p:graphicEl>
                                          </p:spTgt>
                                        </p:tgtEl>
                                        <p:attrNameLst>
                                          <p:attrName>ppt_w</p:attrName>
                                        </p:attrNameLst>
                                      </p:cBhvr>
                                      <p:tavLst>
                                        <p:tav tm="0">
                                          <p:val>
                                            <p:strVal val="#ppt_w+.3"/>
                                          </p:val>
                                        </p:tav>
                                        <p:tav tm="100000">
                                          <p:val>
                                            <p:strVal val="#ppt_w"/>
                                          </p:val>
                                        </p:tav>
                                      </p:tavLst>
                                    </p:anim>
                                    <p:anim calcmode="lin" valueType="num">
                                      <p:cBhvr>
                                        <p:cTn id="8" dur="1000" fill="hold"/>
                                        <p:tgtEl>
                                          <p:spTgt spid="11">
                                            <p:graphicEl>
                                              <a:dgm id="{ACBF4AF3-FAB8-444C-81AB-52C89640E279}"/>
                                            </p:graphicEl>
                                          </p:spTgt>
                                        </p:tgtEl>
                                        <p:attrNameLst>
                                          <p:attrName>ppt_h</p:attrName>
                                        </p:attrNameLst>
                                      </p:cBhvr>
                                      <p:tavLst>
                                        <p:tav tm="0">
                                          <p:val>
                                            <p:strVal val="#ppt_h"/>
                                          </p:val>
                                        </p:tav>
                                        <p:tav tm="100000">
                                          <p:val>
                                            <p:strVal val="#ppt_h"/>
                                          </p:val>
                                        </p:tav>
                                      </p:tavLst>
                                    </p:anim>
                                    <p:animEffect transition="in" filter="fade">
                                      <p:cBhvr>
                                        <p:cTn id="9" dur="1000"/>
                                        <p:tgtEl>
                                          <p:spTgt spid="11">
                                            <p:graphicEl>
                                              <a:dgm id="{ACBF4AF3-FAB8-444C-81AB-52C89640E279}"/>
                                            </p:graphicEl>
                                          </p:spTgt>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graphicEl>
                                              <a:dgm id="{C43EB61A-2E04-409F-8F87-79F190ED3CE0}"/>
                                            </p:graphicEl>
                                          </p:spTgt>
                                        </p:tgtEl>
                                        <p:attrNameLst>
                                          <p:attrName>style.visibility</p:attrName>
                                        </p:attrNameLst>
                                      </p:cBhvr>
                                      <p:to>
                                        <p:strVal val="visible"/>
                                      </p:to>
                                    </p:set>
                                    <p:animEffect transition="in" filter="fade">
                                      <p:cBhvr>
                                        <p:cTn id="13" dur="1000"/>
                                        <p:tgtEl>
                                          <p:spTgt spid="11">
                                            <p:graphicEl>
                                              <a:dgm id="{C43EB61A-2E04-409F-8F87-79F190ED3CE0}"/>
                                            </p:graphicEl>
                                          </p:spTgt>
                                        </p:tgtEl>
                                      </p:cBhvr>
                                    </p:animEffect>
                                    <p:anim calcmode="lin" valueType="num">
                                      <p:cBhvr>
                                        <p:cTn id="14" dur="1000" fill="hold"/>
                                        <p:tgtEl>
                                          <p:spTgt spid="11">
                                            <p:graphicEl>
                                              <a:dgm id="{C43EB61A-2E04-409F-8F87-79F190ED3CE0}"/>
                                            </p:graphicEl>
                                          </p:spTgt>
                                        </p:tgtEl>
                                        <p:attrNameLst>
                                          <p:attrName>ppt_x</p:attrName>
                                        </p:attrNameLst>
                                      </p:cBhvr>
                                      <p:tavLst>
                                        <p:tav tm="0">
                                          <p:val>
                                            <p:strVal val="#ppt_x"/>
                                          </p:val>
                                        </p:tav>
                                        <p:tav tm="100000">
                                          <p:val>
                                            <p:strVal val="#ppt_x"/>
                                          </p:val>
                                        </p:tav>
                                      </p:tavLst>
                                    </p:anim>
                                    <p:anim calcmode="lin" valueType="num">
                                      <p:cBhvr>
                                        <p:cTn id="15" dur="1000" fill="hold"/>
                                        <p:tgtEl>
                                          <p:spTgt spid="11">
                                            <p:graphicEl>
                                              <a:dgm id="{C43EB61A-2E04-409F-8F87-79F190ED3CE0}"/>
                                            </p:graphicEl>
                                          </p:spTgt>
                                        </p:tgtEl>
                                        <p:attrNameLst>
                                          <p:attrName>ppt_y</p:attrName>
                                        </p:attrNameLst>
                                      </p:cBhvr>
                                      <p:tavLst>
                                        <p:tav tm="0">
                                          <p:val>
                                            <p:strVal val="#ppt_y+.1"/>
                                          </p:val>
                                        </p:tav>
                                        <p:tav tm="100000">
                                          <p:val>
                                            <p:strVal val="#ppt_y"/>
                                          </p:val>
                                        </p:tav>
                                      </p:tavLst>
                                    </p:anim>
                                  </p:childTnLst>
                                </p:cTn>
                              </p:par>
                              <p:par>
                                <p:cTn id="16" presetID="12" presetClass="entr" presetSubtype="1" fill="hold" grpId="0" nodeType="withEffect">
                                  <p:stCondLst>
                                    <p:cond delay="0"/>
                                  </p:stCondLst>
                                  <p:childTnLst>
                                    <p:set>
                                      <p:cBhvr>
                                        <p:cTn id="17" dur="1" fill="hold">
                                          <p:stCondLst>
                                            <p:cond delay="0"/>
                                          </p:stCondLst>
                                        </p:cTn>
                                        <p:tgtEl>
                                          <p:spTgt spid="11">
                                            <p:graphicEl>
                                              <a:dgm id="{2572025E-E8B8-4F94-94D0-DC22D7F762FB}"/>
                                            </p:graphicEl>
                                          </p:spTgt>
                                        </p:tgtEl>
                                        <p:attrNameLst>
                                          <p:attrName>style.visibility</p:attrName>
                                        </p:attrNameLst>
                                      </p:cBhvr>
                                      <p:to>
                                        <p:strVal val="visible"/>
                                      </p:to>
                                    </p:set>
                                    <p:animEffect transition="in" filter="slide(fromTop)">
                                      <p:cBhvr>
                                        <p:cTn id="18" dur="1000"/>
                                        <p:tgtEl>
                                          <p:spTgt spid="11">
                                            <p:graphicEl>
                                              <a:dgm id="{2572025E-E8B8-4F94-94D0-DC22D7F762FB}"/>
                                            </p:graphicEl>
                                          </p:spTgt>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graphicEl>
                                              <a:dgm id="{BF646D7A-C7D0-4489-A68F-61F32B7DB0C6}"/>
                                            </p:graphicEl>
                                          </p:spTgt>
                                        </p:tgtEl>
                                        <p:attrNameLst>
                                          <p:attrName>style.visibility</p:attrName>
                                        </p:attrNameLst>
                                      </p:cBhvr>
                                      <p:to>
                                        <p:strVal val="visible"/>
                                      </p:to>
                                    </p:set>
                                    <p:animEffect transition="in" filter="fade">
                                      <p:cBhvr>
                                        <p:cTn id="22" dur="1000"/>
                                        <p:tgtEl>
                                          <p:spTgt spid="11">
                                            <p:graphicEl>
                                              <a:dgm id="{BF646D7A-C7D0-4489-A68F-61F32B7DB0C6}"/>
                                            </p:graphicEl>
                                          </p:spTgt>
                                        </p:tgtEl>
                                      </p:cBhvr>
                                    </p:animEffect>
                                    <p:anim calcmode="lin" valueType="num">
                                      <p:cBhvr>
                                        <p:cTn id="23" dur="1000" fill="hold"/>
                                        <p:tgtEl>
                                          <p:spTgt spid="11">
                                            <p:graphicEl>
                                              <a:dgm id="{BF646D7A-C7D0-4489-A68F-61F32B7DB0C6}"/>
                                            </p:graphicEl>
                                          </p:spTgt>
                                        </p:tgtEl>
                                        <p:attrNameLst>
                                          <p:attrName>ppt_x</p:attrName>
                                        </p:attrNameLst>
                                      </p:cBhvr>
                                      <p:tavLst>
                                        <p:tav tm="0">
                                          <p:val>
                                            <p:strVal val="#ppt_x"/>
                                          </p:val>
                                        </p:tav>
                                        <p:tav tm="100000">
                                          <p:val>
                                            <p:strVal val="#ppt_x"/>
                                          </p:val>
                                        </p:tav>
                                      </p:tavLst>
                                    </p:anim>
                                    <p:anim calcmode="lin" valueType="num">
                                      <p:cBhvr>
                                        <p:cTn id="24" dur="1000" fill="hold"/>
                                        <p:tgtEl>
                                          <p:spTgt spid="11">
                                            <p:graphicEl>
                                              <a:dgm id="{BF646D7A-C7D0-4489-A68F-61F32B7DB0C6}"/>
                                            </p:graphicEl>
                                          </p:spTgt>
                                        </p:tgtEl>
                                        <p:attrNameLst>
                                          <p:attrName>ppt_y</p:attrName>
                                        </p:attrNameLst>
                                      </p:cBhvr>
                                      <p:tavLst>
                                        <p:tav tm="0">
                                          <p:val>
                                            <p:strVal val="#ppt_y+.1"/>
                                          </p:val>
                                        </p:tav>
                                        <p:tav tm="100000">
                                          <p:val>
                                            <p:strVal val="#ppt_y"/>
                                          </p:val>
                                        </p:tav>
                                      </p:tavLst>
                                    </p:anim>
                                  </p:childTnLst>
                                </p:cTn>
                              </p:par>
                              <p:par>
                                <p:cTn id="25" presetID="12" presetClass="entr" presetSubtype="1" fill="hold" grpId="0" nodeType="withEffect">
                                  <p:stCondLst>
                                    <p:cond delay="0"/>
                                  </p:stCondLst>
                                  <p:childTnLst>
                                    <p:set>
                                      <p:cBhvr>
                                        <p:cTn id="26" dur="1" fill="hold">
                                          <p:stCondLst>
                                            <p:cond delay="0"/>
                                          </p:stCondLst>
                                        </p:cTn>
                                        <p:tgtEl>
                                          <p:spTgt spid="11">
                                            <p:graphicEl>
                                              <a:dgm id="{E4B0666F-2CF1-4C21-A251-46E6EBFF7C1D}"/>
                                            </p:graphicEl>
                                          </p:spTgt>
                                        </p:tgtEl>
                                        <p:attrNameLst>
                                          <p:attrName>style.visibility</p:attrName>
                                        </p:attrNameLst>
                                      </p:cBhvr>
                                      <p:to>
                                        <p:strVal val="visible"/>
                                      </p:to>
                                    </p:set>
                                    <p:animEffect transition="in" filter="slide(fromTop)">
                                      <p:cBhvr>
                                        <p:cTn id="27" dur="1000"/>
                                        <p:tgtEl>
                                          <p:spTgt spid="11">
                                            <p:graphicEl>
                                              <a:dgm id="{E4B0666F-2CF1-4C21-A251-46E6EBFF7C1D}"/>
                                            </p:graphicEl>
                                          </p:spTgt>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1">
                                            <p:graphicEl>
                                              <a:dgm id="{41BC1ABA-1F87-4B1E-94EC-41724CD12655}"/>
                                            </p:graphicEl>
                                          </p:spTgt>
                                        </p:tgtEl>
                                        <p:attrNameLst>
                                          <p:attrName>style.visibility</p:attrName>
                                        </p:attrNameLst>
                                      </p:cBhvr>
                                      <p:to>
                                        <p:strVal val="visible"/>
                                      </p:to>
                                    </p:set>
                                    <p:animEffect transition="in" filter="fade">
                                      <p:cBhvr>
                                        <p:cTn id="31" dur="1000"/>
                                        <p:tgtEl>
                                          <p:spTgt spid="11">
                                            <p:graphicEl>
                                              <a:dgm id="{41BC1ABA-1F87-4B1E-94EC-41724CD12655}"/>
                                            </p:graphicEl>
                                          </p:spTgt>
                                        </p:tgtEl>
                                      </p:cBhvr>
                                    </p:animEffect>
                                    <p:anim calcmode="lin" valueType="num">
                                      <p:cBhvr>
                                        <p:cTn id="32" dur="1000" fill="hold"/>
                                        <p:tgtEl>
                                          <p:spTgt spid="11">
                                            <p:graphicEl>
                                              <a:dgm id="{41BC1ABA-1F87-4B1E-94EC-41724CD12655}"/>
                                            </p:graphicEl>
                                          </p:spTgt>
                                        </p:tgtEl>
                                        <p:attrNameLst>
                                          <p:attrName>ppt_x</p:attrName>
                                        </p:attrNameLst>
                                      </p:cBhvr>
                                      <p:tavLst>
                                        <p:tav tm="0">
                                          <p:val>
                                            <p:strVal val="#ppt_x"/>
                                          </p:val>
                                        </p:tav>
                                        <p:tav tm="100000">
                                          <p:val>
                                            <p:strVal val="#ppt_x"/>
                                          </p:val>
                                        </p:tav>
                                      </p:tavLst>
                                    </p:anim>
                                    <p:anim calcmode="lin" valueType="num">
                                      <p:cBhvr>
                                        <p:cTn id="33" dur="1000" fill="hold"/>
                                        <p:tgtEl>
                                          <p:spTgt spid="11">
                                            <p:graphicEl>
                                              <a:dgm id="{41BC1ABA-1F87-4B1E-94EC-41724CD12655}"/>
                                            </p:graphicEl>
                                          </p:spTgt>
                                        </p:tgtEl>
                                        <p:attrNameLst>
                                          <p:attrName>ppt_y</p:attrName>
                                        </p:attrNameLst>
                                      </p:cBhvr>
                                      <p:tavLst>
                                        <p:tav tm="0">
                                          <p:val>
                                            <p:strVal val="#ppt_y+.1"/>
                                          </p:val>
                                        </p:tav>
                                        <p:tav tm="100000">
                                          <p:val>
                                            <p:strVal val="#ppt_y"/>
                                          </p:val>
                                        </p:tav>
                                      </p:tavLst>
                                    </p:anim>
                                  </p:childTnLst>
                                </p:cTn>
                              </p:par>
                              <p:par>
                                <p:cTn id="34" presetID="12" presetClass="entr" presetSubtype="1" fill="hold" grpId="0" nodeType="withEffect">
                                  <p:stCondLst>
                                    <p:cond delay="0"/>
                                  </p:stCondLst>
                                  <p:childTnLst>
                                    <p:set>
                                      <p:cBhvr>
                                        <p:cTn id="35" dur="1" fill="hold">
                                          <p:stCondLst>
                                            <p:cond delay="0"/>
                                          </p:stCondLst>
                                        </p:cTn>
                                        <p:tgtEl>
                                          <p:spTgt spid="11">
                                            <p:graphicEl>
                                              <a:dgm id="{5284ED54-4761-44DA-8086-D5FD397A1C95}"/>
                                            </p:graphicEl>
                                          </p:spTgt>
                                        </p:tgtEl>
                                        <p:attrNameLst>
                                          <p:attrName>style.visibility</p:attrName>
                                        </p:attrNameLst>
                                      </p:cBhvr>
                                      <p:to>
                                        <p:strVal val="visible"/>
                                      </p:to>
                                    </p:set>
                                    <p:animEffect transition="in" filter="slide(fromTop)">
                                      <p:cBhvr>
                                        <p:cTn id="36" dur="1000"/>
                                        <p:tgtEl>
                                          <p:spTgt spid="11">
                                            <p:graphicEl>
                                              <a:dgm id="{5284ED54-4761-44DA-8086-D5FD397A1C95}"/>
                                            </p:graphicEl>
                                          </p:spTgt>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graphicEl>
                                              <a:dgm id="{D88C7409-AB93-4FE3-A61D-F51EE8A4B008}"/>
                                            </p:graphicEl>
                                          </p:spTgt>
                                        </p:tgtEl>
                                        <p:attrNameLst>
                                          <p:attrName>style.visibility</p:attrName>
                                        </p:attrNameLst>
                                      </p:cBhvr>
                                      <p:to>
                                        <p:strVal val="visible"/>
                                      </p:to>
                                    </p:set>
                                    <p:animEffect transition="in" filter="fade">
                                      <p:cBhvr>
                                        <p:cTn id="40" dur="1000"/>
                                        <p:tgtEl>
                                          <p:spTgt spid="11">
                                            <p:graphicEl>
                                              <a:dgm id="{D88C7409-AB93-4FE3-A61D-F51EE8A4B008}"/>
                                            </p:graphicEl>
                                          </p:spTgt>
                                        </p:tgtEl>
                                      </p:cBhvr>
                                    </p:animEffect>
                                    <p:anim calcmode="lin" valueType="num">
                                      <p:cBhvr>
                                        <p:cTn id="41" dur="1000" fill="hold"/>
                                        <p:tgtEl>
                                          <p:spTgt spid="11">
                                            <p:graphicEl>
                                              <a:dgm id="{D88C7409-AB93-4FE3-A61D-F51EE8A4B008}"/>
                                            </p:graphicEl>
                                          </p:spTgt>
                                        </p:tgtEl>
                                        <p:attrNameLst>
                                          <p:attrName>ppt_x</p:attrName>
                                        </p:attrNameLst>
                                      </p:cBhvr>
                                      <p:tavLst>
                                        <p:tav tm="0">
                                          <p:val>
                                            <p:strVal val="#ppt_x"/>
                                          </p:val>
                                        </p:tav>
                                        <p:tav tm="100000">
                                          <p:val>
                                            <p:strVal val="#ppt_x"/>
                                          </p:val>
                                        </p:tav>
                                      </p:tavLst>
                                    </p:anim>
                                    <p:anim calcmode="lin" valueType="num">
                                      <p:cBhvr>
                                        <p:cTn id="42" dur="1000" fill="hold"/>
                                        <p:tgtEl>
                                          <p:spTgt spid="11">
                                            <p:graphicEl>
                                              <a:dgm id="{D88C7409-AB93-4FE3-A61D-F51EE8A4B008}"/>
                                            </p:graphicEl>
                                          </p:spTgt>
                                        </p:tgtEl>
                                        <p:attrNameLst>
                                          <p:attrName>ppt_y</p:attrName>
                                        </p:attrNameLst>
                                      </p:cBhvr>
                                      <p:tavLst>
                                        <p:tav tm="0">
                                          <p:val>
                                            <p:strVal val="#ppt_y+.1"/>
                                          </p:val>
                                        </p:tav>
                                        <p:tav tm="100000">
                                          <p:val>
                                            <p:strVal val="#ppt_y"/>
                                          </p:val>
                                        </p:tav>
                                      </p:tavLst>
                                    </p:anim>
                                  </p:childTnLst>
                                </p:cTn>
                              </p:par>
                              <p:par>
                                <p:cTn id="43" presetID="12" presetClass="entr" presetSubtype="1" fill="hold" grpId="0" nodeType="withEffect">
                                  <p:stCondLst>
                                    <p:cond delay="0"/>
                                  </p:stCondLst>
                                  <p:childTnLst>
                                    <p:set>
                                      <p:cBhvr>
                                        <p:cTn id="44" dur="1" fill="hold">
                                          <p:stCondLst>
                                            <p:cond delay="0"/>
                                          </p:stCondLst>
                                        </p:cTn>
                                        <p:tgtEl>
                                          <p:spTgt spid="11">
                                            <p:graphicEl>
                                              <a:dgm id="{87B5BDBA-3C7A-41F1-8C33-F13937A84B36}"/>
                                            </p:graphicEl>
                                          </p:spTgt>
                                        </p:tgtEl>
                                        <p:attrNameLst>
                                          <p:attrName>style.visibility</p:attrName>
                                        </p:attrNameLst>
                                      </p:cBhvr>
                                      <p:to>
                                        <p:strVal val="visible"/>
                                      </p:to>
                                    </p:set>
                                    <p:animEffect transition="in" filter="slide(fromTop)">
                                      <p:cBhvr>
                                        <p:cTn id="45" dur="1000"/>
                                        <p:tgtEl>
                                          <p:spTgt spid="11">
                                            <p:graphicEl>
                                              <a:dgm id="{87B5BDBA-3C7A-41F1-8C33-F13937A84B36}"/>
                                            </p:graphicEl>
                                          </p:spTgt>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11">
                                            <p:graphicEl>
                                              <a:dgm id="{B68F94D2-D73D-420A-802B-DFDC9BE4ED4C}"/>
                                            </p:graphicEl>
                                          </p:spTgt>
                                        </p:tgtEl>
                                        <p:attrNameLst>
                                          <p:attrName>style.visibility</p:attrName>
                                        </p:attrNameLst>
                                      </p:cBhvr>
                                      <p:to>
                                        <p:strVal val="visible"/>
                                      </p:to>
                                    </p:set>
                                    <p:animEffect transition="in" filter="fade">
                                      <p:cBhvr>
                                        <p:cTn id="49" dur="1000"/>
                                        <p:tgtEl>
                                          <p:spTgt spid="11">
                                            <p:graphicEl>
                                              <a:dgm id="{B68F94D2-D73D-420A-802B-DFDC9BE4ED4C}"/>
                                            </p:graphicEl>
                                          </p:spTgt>
                                        </p:tgtEl>
                                      </p:cBhvr>
                                    </p:animEffect>
                                    <p:anim calcmode="lin" valueType="num">
                                      <p:cBhvr>
                                        <p:cTn id="50" dur="1000" fill="hold"/>
                                        <p:tgtEl>
                                          <p:spTgt spid="11">
                                            <p:graphicEl>
                                              <a:dgm id="{B68F94D2-D73D-420A-802B-DFDC9BE4ED4C}"/>
                                            </p:graphicEl>
                                          </p:spTgt>
                                        </p:tgtEl>
                                        <p:attrNameLst>
                                          <p:attrName>ppt_x</p:attrName>
                                        </p:attrNameLst>
                                      </p:cBhvr>
                                      <p:tavLst>
                                        <p:tav tm="0">
                                          <p:val>
                                            <p:strVal val="#ppt_x"/>
                                          </p:val>
                                        </p:tav>
                                        <p:tav tm="100000">
                                          <p:val>
                                            <p:strVal val="#ppt_x"/>
                                          </p:val>
                                        </p:tav>
                                      </p:tavLst>
                                    </p:anim>
                                    <p:anim calcmode="lin" valueType="num">
                                      <p:cBhvr>
                                        <p:cTn id="51" dur="1000" fill="hold"/>
                                        <p:tgtEl>
                                          <p:spTgt spid="11">
                                            <p:graphicEl>
                                              <a:dgm id="{B68F94D2-D73D-420A-802B-DFDC9BE4ED4C}"/>
                                            </p:graphicEl>
                                          </p:spTgt>
                                        </p:tgtEl>
                                        <p:attrNameLst>
                                          <p:attrName>ppt_y</p:attrName>
                                        </p:attrNameLst>
                                      </p:cBhvr>
                                      <p:tavLst>
                                        <p:tav tm="0">
                                          <p:val>
                                            <p:strVal val="#ppt_y+.1"/>
                                          </p:val>
                                        </p:tav>
                                        <p:tav tm="100000">
                                          <p:val>
                                            <p:strVal val="#ppt_y"/>
                                          </p:val>
                                        </p:tav>
                                      </p:tavLst>
                                    </p:anim>
                                  </p:childTnLst>
                                </p:cTn>
                              </p:par>
                              <p:par>
                                <p:cTn id="52" presetID="12" presetClass="entr" presetSubtype="1" fill="hold" grpId="0" nodeType="withEffect">
                                  <p:stCondLst>
                                    <p:cond delay="0"/>
                                  </p:stCondLst>
                                  <p:childTnLst>
                                    <p:set>
                                      <p:cBhvr>
                                        <p:cTn id="53" dur="1" fill="hold">
                                          <p:stCondLst>
                                            <p:cond delay="0"/>
                                          </p:stCondLst>
                                        </p:cTn>
                                        <p:tgtEl>
                                          <p:spTgt spid="11">
                                            <p:graphicEl>
                                              <a:dgm id="{9B706799-997B-4F74-B652-58B58A51EA58}"/>
                                            </p:graphicEl>
                                          </p:spTgt>
                                        </p:tgtEl>
                                        <p:attrNameLst>
                                          <p:attrName>style.visibility</p:attrName>
                                        </p:attrNameLst>
                                      </p:cBhvr>
                                      <p:to>
                                        <p:strVal val="visible"/>
                                      </p:to>
                                    </p:set>
                                    <p:animEffect transition="in" filter="slide(fromTop)">
                                      <p:cBhvr>
                                        <p:cTn id="54" dur="1000"/>
                                        <p:tgtEl>
                                          <p:spTgt spid="11">
                                            <p:graphicEl>
                                              <a:dgm id="{9B706799-997B-4F74-B652-58B58A51EA58}"/>
                                            </p:graphicEl>
                                          </p:spTgt>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1">
                                            <p:graphicEl>
                                              <a:dgm id="{B27F24F5-98AE-43FA-847A-5303418A384C}"/>
                                            </p:graphicEl>
                                          </p:spTgt>
                                        </p:tgtEl>
                                        <p:attrNameLst>
                                          <p:attrName>style.visibility</p:attrName>
                                        </p:attrNameLst>
                                      </p:cBhvr>
                                      <p:to>
                                        <p:strVal val="visible"/>
                                      </p:to>
                                    </p:set>
                                    <p:animEffect transition="in" filter="fade">
                                      <p:cBhvr>
                                        <p:cTn id="58" dur="1000"/>
                                        <p:tgtEl>
                                          <p:spTgt spid="11">
                                            <p:graphicEl>
                                              <a:dgm id="{B27F24F5-98AE-43FA-847A-5303418A384C}"/>
                                            </p:graphicEl>
                                          </p:spTgt>
                                        </p:tgtEl>
                                      </p:cBhvr>
                                    </p:animEffect>
                                    <p:anim calcmode="lin" valueType="num">
                                      <p:cBhvr>
                                        <p:cTn id="59" dur="1000" fill="hold"/>
                                        <p:tgtEl>
                                          <p:spTgt spid="11">
                                            <p:graphicEl>
                                              <a:dgm id="{B27F24F5-98AE-43FA-847A-5303418A384C}"/>
                                            </p:graphicEl>
                                          </p:spTgt>
                                        </p:tgtEl>
                                        <p:attrNameLst>
                                          <p:attrName>ppt_x</p:attrName>
                                        </p:attrNameLst>
                                      </p:cBhvr>
                                      <p:tavLst>
                                        <p:tav tm="0">
                                          <p:val>
                                            <p:strVal val="#ppt_x"/>
                                          </p:val>
                                        </p:tav>
                                        <p:tav tm="100000">
                                          <p:val>
                                            <p:strVal val="#ppt_x"/>
                                          </p:val>
                                        </p:tav>
                                      </p:tavLst>
                                    </p:anim>
                                    <p:anim calcmode="lin" valueType="num">
                                      <p:cBhvr>
                                        <p:cTn id="60" dur="1000" fill="hold"/>
                                        <p:tgtEl>
                                          <p:spTgt spid="11">
                                            <p:graphicEl>
                                              <a:dgm id="{B27F24F5-98AE-43FA-847A-5303418A384C}"/>
                                            </p:graphicEl>
                                          </p:spTgt>
                                        </p:tgtEl>
                                        <p:attrNameLst>
                                          <p:attrName>ppt_y</p:attrName>
                                        </p:attrNameLst>
                                      </p:cBhvr>
                                      <p:tavLst>
                                        <p:tav tm="0">
                                          <p:val>
                                            <p:strVal val="#ppt_y+.1"/>
                                          </p:val>
                                        </p:tav>
                                        <p:tav tm="100000">
                                          <p:val>
                                            <p:strVal val="#ppt_y"/>
                                          </p:val>
                                        </p:tav>
                                      </p:tavLst>
                                    </p:anim>
                                  </p:childTnLst>
                                </p:cTn>
                              </p:par>
                              <p:par>
                                <p:cTn id="61" presetID="12" presetClass="entr" presetSubtype="1" fill="hold" grpId="0" nodeType="withEffect">
                                  <p:stCondLst>
                                    <p:cond delay="0"/>
                                  </p:stCondLst>
                                  <p:childTnLst>
                                    <p:set>
                                      <p:cBhvr>
                                        <p:cTn id="62" dur="1" fill="hold">
                                          <p:stCondLst>
                                            <p:cond delay="0"/>
                                          </p:stCondLst>
                                        </p:cTn>
                                        <p:tgtEl>
                                          <p:spTgt spid="11">
                                            <p:graphicEl>
                                              <a:dgm id="{E46CAF8A-A872-4C19-9762-B7C42603498C}"/>
                                            </p:graphicEl>
                                          </p:spTgt>
                                        </p:tgtEl>
                                        <p:attrNameLst>
                                          <p:attrName>style.visibility</p:attrName>
                                        </p:attrNameLst>
                                      </p:cBhvr>
                                      <p:to>
                                        <p:strVal val="visible"/>
                                      </p:to>
                                    </p:set>
                                    <p:animEffect transition="in" filter="slide(fromTop)">
                                      <p:cBhvr>
                                        <p:cTn id="63" dur="500"/>
                                        <p:tgtEl>
                                          <p:spTgt spid="11">
                                            <p:graphicEl>
                                              <a:dgm id="{E46CAF8A-A872-4C19-9762-B7C42603498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15493" y="1524000"/>
            <a:ext cx="7237907" cy="4389774"/>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0" name="Rectangle 2"/>
          <p:cNvSpPr>
            <a:spLocks noGrp="1" noChangeArrowheads="1"/>
          </p:cNvSpPr>
          <p:nvPr>
            <p:ph type="title"/>
          </p:nvPr>
        </p:nvSpPr>
        <p:spPr/>
        <p:txBody>
          <a:bodyPr/>
          <a:lstStyle/>
          <a:p>
            <a:pPr algn="r" eaLnBrk="1" hangingPunct="1"/>
            <a:r>
              <a:rPr lang="en-US" sz="1800" b="1" dirty="0" smtClean="0">
                <a:solidFill>
                  <a:schemeClr val="bg1"/>
                </a:solidFill>
              </a:rPr>
              <a:t>Region in Focus: Inland Empire</a:t>
            </a:r>
          </a:p>
        </p:txBody>
      </p:sp>
      <p:sp>
        <p:nvSpPr>
          <p:cNvPr id="2" name="Rectangular Callout 1"/>
          <p:cNvSpPr/>
          <p:nvPr/>
        </p:nvSpPr>
        <p:spPr bwMode="auto">
          <a:xfrm rot="10800000" flipV="1">
            <a:off x="4800600" y="4114800"/>
            <a:ext cx="1058222" cy="353960"/>
          </a:xfrm>
          <a:prstGeom prst="wedgeRectCallout">
            <a:avLst>
              <a:gd name="adj1" fmla="val 139167"/>
              <a:gd name="adj2" fmla="val -106047"/>
            </a:avLst>
          </a:prstGeom>
          <a:solidFill>
            <a:schemeClr val="tx1"/>
          </a:solidFill>
          <a:ln w="9525" cap="flat" cmpd="sng" algn="ctr">
            <a:solidFill>
              <a:schemeClr val="tx2"/>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b="1" baseline="-25000" dirty="0" smtClean="0">
                <a:solidFill>
                  <a:prstClr val="white"/>
                </a:solidFill>
                <a:latin typeface="Arial" pitchFamily="20" charset="0"/>
                <a:ea typeface="ＭＳ Ｐゴシック" pitchFamily="20" charset="-128"/>
                <a:cs typeface="ＭＳ Ｐゴシック" pitchFamily="20" charset="-128"/>
              </a:rPr>
              <a:t>LLUMC</a:t>
            </a:r>
            <a:endParaRPr lang="en-US" sz="2400" b="1" baseline="-25000" dirty="0">
              <a:solidFill>
                <a:prstClr val="white"/>
              </a:solidFill>
              <a:latin typeface="Arial" pitchFamily="20" charset="0"/>
              <a:ea typeface="ＭＳ Ｐゴシック" pitchFamily="20" charset="-128"/>
              <a:cs typeface="ＭＳ Ｐゴシック" pitchFamily="20" charset="-128"/>
            </a:endParaRPr>
          </a:p>
        </p:txBody>
      </p:sp>
      <p:sp>
        <p:nvSpPr>
          <p:cNvPr id="11" name="Title 1"/>
          <p:cNvSpPr txBox="1">
            <a:spLocks/>
          </p:cNvSpPr>
          <p:nvPr/>
        </p:nvSpPr>
        <p:spPr>
          <a:xfrm>
            <a:off x="609600" y="152400"/>
            <a:ext cx="8229600" cy="944562"/>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baseline="0">
                <a:solidFill>
                  <a:schemeClr val="tx1"/>
                </a:solidFill>
                <a:latin typeface="+mj-lt"/>
                <a:ea typeface="+mj-ea"/>
                <a:cs typeface="+mj-cs"/>
              </a:defRPr>
            </a:lvl1pPr>
          </a:lstStyle>
          <a:p>
            <a:r>
              <a:rPr lang="en-US" dirty="0" smtClean="0"/>
              <a:t>Serving the Inland Empire for Over 100 Years</a:t>
            </a:r>
            <a:endParaRPr lang="en-US" dirty="0"/>
          </a:p>
        </p:txBody>
      </p:sp>
    </p:spTree>
    <p:extLst>
      <p:ext uri="{BB962C8B-B14F-4D97-AF65-F5344CB8AC3E}">
        <p14:creationId xmlns:p14="http://schemas.microsoft.com/office/powerpoint/2010/main" val="862876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a:spLocks noGrp="1"/>
          </p:cNvSpPr>
          <p:nvPr>
            <p:ph type="title"/>
          </p:nvPr>
        </p:nvSpPr>
        <p:spPr/>
        <p:txBody>
          <a:bodyPr>
            <a:normAutofit/>
          </a:bodyPr>
          <a:lstStyle/>
          <a:p>
            <a:r>
              <a:rPr lang="en-US" dirty="0" smtClean="0"/>
              <a:t>LLUMC Health Payer Mix</a:t>
            </a:r>
            <a:endParaRPr lang="en-US" dirty="0"/>
          </a:p>
        </p:txBody>
      </p:sp>
      <p:sp>
        <p:nvSpPr>
          <p:cNvPr id="23" name="TextBox 22"/>
          <p:cNvSpPr txBox="1"/>
          <p:nvPr/>
        </p:nvSpPr>
        <p:spPr>
          <a:xfrm>
            <a:off x="5715000" y="6642556"/>
            <a:ext cx="3429000" cy="215444"/>
          </a:xfrm>
          <a:prstGeom prst="rect">
            <a:avLst/>
          </a:prstGeom>
          <a:noFill/>
        </p:spPr>
        <p:txBody>
          <a:bodyPr wrap="square" rtlCol="0">
            <a:spAutoFit/>
          </a:bodyPr>
          <a:lstStyle/>
          <a:p>
            <a:pPr algn="r" defTabSz="457200"/>
            <a:r>
              <a:rPr lang="en-US" sz="800" dirty="0" smtClean="0">
                <a:solidFill>
                  <a:prstClr val="black"/>
                </a:solidFill>
                <a:latin typeface="Calibri"/>
              </a:rPr>
              <a:t>Note: all data excludes normal newborns. </a:t>
            </a:r>
            <a:endParaRPr lang="en-US" sz="800" dirty="0">
              <a:solidFill>
                <a:prstClr val="black"/>
              </a:solidFill>
              <a:latin typeface="Calibri"/>
            </a:endParaRPr>
          </a:p>
        </p:txBody>
      </p:sp>
      <p:sp>
        <p:nvSpPr>
          <p:cNvPr id="24" name="TextBox 23"/>
          <p:cNvSpPr txBox="1"/>
          <p:nvPr/>
        </p:nvSpPr>
        <p:spPr>
          <a:xfrm>
            <a:off x="1066800" y="5867400"/>
            <a:ext cx="7086600" cy="246221"/>
          </a:xfrm>
          <a:prstGeom prst="rect">
            <a:avLst/>
          </a:prstGeom>
          <a:noFill/>
        </p:spPr>
        <p:txBody>
          <a:bodyPr wrap="square" rtlCol="0">
            <a:spAutoFit/>
          </a:bodyPr>
          <a:lstStyle/>
          <a:p>
            <a:pPr algn="ctr" defTabSz="457200"/>
            <a:r>
              <a:rPr lang="en-US" sz="1000" dirty="0" smtClean="0">
                <a:solidFill>
                  <a:prstClr val="black"/>
                </a:solidFill>
                <a:latin typeface="Calibri"/>
              </a:rPr>
              <a:t>Source: OSHPD, 2012, LLUMC</a:t>
            </a:r>
            <a:r>
              <a:rPr lang="en-US" sz="800" dirty="0" smtClean="0">
                <a:solidFill>
                  <a:prstClr val="black"/>
                </a:solidFill>
                <a:latin typeface="Calibri"/>
              </a:rPr>
              <a:t>.</a:t>
            </a:r>
            <a:endParaRPr lang="en-US" sz="800" dirty="0">
              <a:solidFill>
                <a:prstClr val="black"/>
              </a:solidFill>
              <a:latin typeface="Calibri"/>
            </a:endParaRPr>
          </a:p>
        </p:txBody>
      </p:sp>
      <p:sp>
        <p:nvSpPr>
          <p:cNvPr id="5" name="TextBox 4"/>
          <p:cNvSpPr txBox="1"/>
          <p:nvPr/>
        </p:nvSpPr>
        <p:spPr>
          <a:xfrm>
            <a:off x="4665133" y="533400"/>
            <a:ext cx="184666" cy="369332"/>
          </a:xfrm>
          <a:prstGeom prst="rect">
            <a:avLst/>
          </a:prstGeom>
          <a:noFill/>
        </p:spPr>
        <p:txBody>
          <a:bodyPr wrap="none" rtlCol="0">
            <a:spAutoFit/>
          </a:bodyPr>
          <a:lstStyle/>
          <a:p>
            <a:endParaRPr lang="en-US" dirty="0"/>
          </a:p>
        </p:txBody>
      </p:sp>
      <p:sp>
        <p:nvSpPr>
          <p:cNvPr id="25" name="Title 1"/>
          <p:cNvSpPr txBox="1">
            <a:spLocks/>
          </p:cNvSpPr>
          <p:nvPr/>
        </p:nvSpPr>
        <p:spPr>
          <a:xfrm>
            <a:off x="609600" y="152400"/>
            <a:ext cx="8229600" cy="9445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baseline="0">
                <a:solidFill>
                  <a:schemeClr val="tx1"/>
                </a:solidFill>
                <a:latin typeface="+mj-lt"/>
                <a:ea typeface="+mj-ea"/>
                <a:cs typeface="+mj-cs"/>
              </a:defRPr>
            </a:lvl1pPr>
          </a:lstStyle>
          <a:p>
            <a:endParaRPr lang="en-US" dirty="0"/>
          </a:p>
        </p:txBody>
      </p:sp>
      <p:graphicFrame>
        <p:nvGraphicFramePr>
          <p:cNvPr id="21" name="Chart 20"/>
          <p:cNvGraphicFramePr/>
          <p:nvPr>
            <p:extLst>
              <p:ext uri="{D42A27DB-BD31-4B8C-83A1-F6EECF244321}">
                <p14:modId xmlns:p14="http://schemas.microsoft.com/office/powerpoint/2010/main" val="4037199527"/>
              </p:ext>
            </p:extLst>
          </p:nvPr>
        </p:nvGraphicFramePr>
        <p:xfrm>
          <a:off x="1409964" y="1670506"/>
          <a:ext cx="6510338" cy="41968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2820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 Pressures</a:t>
            </a:r>
            <a:endParaRPr lang="en-US" dirty="0"/>
          </a:p>
        </p:txBody>
      </p:sp>
      <p:sp>
        <p:nvSpPr>
          <p:cNvPr id="8" name="Right Arrow 7"/>
          <p:cNvSpPr/>
          <p:nvPr/>
        </p:nvSpPr>
        <p:spPr>
          <a:xfrm>
            <a:off x="914400" y="3048000"/>
            <a:ext cx="2435345" cy="86420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prstClr val="white"/>
                </a:solidFill>
                <a:latin typeface="Calibri"/>
              </a:rPr>
              <a:t>External</a:t>
            </a:r>
            <a:endParaRPr lang="en-US" dirty="0">
              <a:solidFill>
                <a:prstClr val="white"/>
              </a:solidFill>
              <a:latin typeface="Calibri"/>
            </a:endParaRPr>
          </a:p>
        </p:txBody>
      </p:sp>
      <p:sp>
        <p:nvSpPr>
          <p:cNvPr id="10" name="Right Arrow 9"/>
          <p:cNvSpPr/>
          <p:nvPr/>
        </p:nvSpPr>
        <p:spPr>
          <a:xfrm rot="10800000" flipV="1">
            <a:off x="5562600" y="3048000"/>
            <a:ext cx="2435345" cy="86420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prstClr val="white"/>
                </a:solidFill>
                <a:latin typeface="Calibri"/>
              </a:rPr>
              <a:t>Internal</a:t>
            </a:r>
            <a:endParaRPr lang="en-US" dirty="0">
              <a:solidFill>
                <a:prstClr val="white"/>
              </a:solidFill>
              <a:latin typeface="Calibri"/>
            </a:endParaRPr>
          </a:p>
        </p:txBody>
      </p:sp>
      <p:sp>
        <p:nvSpPr>
          <p:cNvPr id="11" name="TextBox 10"/>
          <p:cNvSpPr txBox="1"/>
          <p:nvPr/>
        </p:nvSpPr>
        <p:spPr>
          <a:xfrm>
            <a:off x="381000" y="3962400"/>
            <a:ext cx="2954241" cy="1107996"/>
          </a:xfrm>
          <a:prstGeom prst="rect">
            <a:avLst/>
          </a:prstGeom>
          <a:noFill/>
        </p:spPr>
        <p:txBody>
          <a:bodyPr wrap="square" rtlCol="0">
            <a:spAutoFit/>
          </a:bodyPr>
          <a:lstStyle/>
          <a:p>
            <a:pPr marL="285750" indent="-285750" defTabSz="457200">
              <a:buFont typeface="Arial"/>
              <a:buChar char="•"/>
            </a:pPr>
            <a:r>
              <a:rPr lang="en-US" dirty="0" smtClean="0">
                <a:solidFill>
                  <a:prstClr val="black"/>
                </a:solidFill>
                <a:latin typeface="Calibri"/>
              </a:rPr>
              <a:t>The “</a:t>
            </a:r>
            <a:r>
              <a:rPr lang="en-US" sz="1600" dirty="0" err="1" smtClean="0">
                <a:solidFill>
                  <a:prstClr val="black"/>
                </a:solidFill>
                <a:latin typeface="Calibri"/>
              </a:rPr>
              <a:t>Knowns</a:t>
            </a:r>
            <a:r>
              <a:rPr lang="en-US" sz="1600" dirty="0" smtClean="0">
                <a:solidFill>
                  <a:prstClr val="black"/>
                </a:solidFill>
                <a:latin typeface="Calibri"/>
              </a:rPr>
              <a:t>” and Unknowns of </a:t>
            </a:r>
            <a:r>
              <a:rPr lang="en-US" sz="1600" dirty="0" err="1" smtClean="0">
                <a:solidFill>
                  <a:prstClr val="black"/>
                </a:solidFill>
                <a:latin typeface="Calibri"/>
              </a:rPr>
              <a:t>Obamacare</a:t>
            </a:r>
            <a:endParaRPr lang="en-US" sz="1600" dirty="0" smtClean="0">
              <a:solidFill>
                <a:prstClr val="black"/>
              </a:solidFill>
              <a:latin typeface="Calibri"/>
            </a:endParaRPr>
          </a:p>
          <a:p>
            <a:pPr marL="285750" indent="-285750" defTabSz="457200">
              <a:buFont typeface="Arial"/>
              <a:buChar char="•"/>
            </a:pPr>
            <a:r>
              <a:rPr lang="en-US" sz="1600" dirty="0" smtClean="0">
                <a:solidFill>
                  <a:prstClr val="black"/>
                </a:solidFill>
                <a:latin typeface="Calibri"/>
              </a:rPr>
              <a:t>CMS Initiatives</a:t>
            </a:r>
          </a:p>
          <a:p>
            <a:pPr marL="285750" indent="-285750" defTabSz="457200">
              <a:buFont typeface="Arial"/>
              <a:buChar char="•"/>
            </a:pPr>
            <a:r>
              <a:rPr lang="en-US" sz="1600" dirty="0" smtClean="0">
                <a:solidFill>
                  <a:prstClr val="black"/>
                </a:solidFill>
                <a:latin typeface="Calibri"/>
              </a:rPr>
              <a:t>Value Based Purchasing</a:t>
            </a:r>
          </a:p>
        </p:txBody>
      </p:sp>
      <p:sp>
        <p:nvSpPr>
          <p:cNvPr id="12" name="TextBox 11"/>
          <p:cNvSpPr txBox="1"/>
          <p:nvPr/>
        </p:nvSpPr>
        <p:spPr>
          <a:xfrm>
            <a:off x="5943600" y="3962400"/>
            <a:ext cx="2945613" cy="2062103"/>
          </a:xfrm>
          <a:prstGeom prst="rect">
            <a:avLst/>
          </a:prstGeom>
          <a:noFill/>
        </p:spPr>
        <p:txBody>
          <a:bodyPr wrap="square" rtlCol="0">
            <a:spAutoFit/>
          </a:bodyPr>
          <a:lstStyle/>
          <a:p>
            <a:pPr marL="285750" indent="-285750" defTabSz="457200">
              <a:buFont typeface="Arial"/>
              <a:buChar char="•"/>
            </a:pPr>
            <a:r>
              <a:rPr lang="en-US" sz="1600" dirty="0" smtClean="0">
                <a:solidFill>
                  <a:prstClr val="black"/>
                </a:solidFill>
                <a:latin typeface="Calibri"/>
              </a:rPr>
              <a:t>Stewardship and Financial Health of LLUMC</a:t>
            </a:r>
          </a:p>
          <a:p>
            <a:pPr marL="285750" indent="-285750" defTabSz="457200">
              <a:buFont typeface="Arial"/>
              <a:buChar char="•"/>
            </a:pPr>
            <a:r>
              <a:rPr lang="en-US" sz="1600" dirty="0" smtClean="0">
                <a:solidFill>
                  <a:prstClr val="black"/>
                </a:solidFill>
                <a:latin typeface="Calibri"/>
              </a:rPr>
              <a:t>Demographics</a:t>
            </a:r>
          </a:p>
          <a:p>
            <a:pPr marL="285750" indent="-285750" defTabSz="457200">
              <a:buFont typeface="Arial"/>
              <a:buChar char="•"/>
            </a:pPr>
            <a:r>
              <a:rPr lang="en-US" sz="1600" dirty="0" smtClean="0">
                <a:solidFill>
                  <a:prstClr val="black"/>
                </a:solidFill>
                <a:latin typeface="Calibri"/>
              </a:rPr>
              <a:t>Competition in the Market place</a:t>
            </a:r>
          </a:p>
          <a:p>
            <a:pPr marL="285750" indent="-285750" defTabSz="457200">
              <a:buFont typeface="Arial"/>
              <a:buChar char="•"/>
            </a:pPr>
            <a:r>
              <a:rPr lang="en-US" sz="1600" dirty="0" smtClean="0">
                <a:solidFill>
                  <a:srgbClr val="C00000"/>
                </a:solidFill>
                <a:latin typeface="Calibri"/>
              </a:rPr>
              <a:t>Preservation of one of the last U.S. Christian Medical Schools</a:t>
            </a:r>
            <a:endParaRPr lang="en-US" sz="1600" dirty="0">
              <a:solidFill>
                <a:srgbClr val="C00000"/>
              </a:solidFill>
              <a:latin typeface="Calibri"/>
            </a:endParaRPr>
          </a:p>
        </p:txBody>
      </p:sp>
      <p:pic>
        <p:nvPicPr>
          <p:cNvPr id="6" name="Picture 5" descr="llum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520172"/>
            <a:ext cx="2819400" cy="4042428"/>
          </a:xfrm>
          <a:prstGeom prst="rect">
            <a:avLst/>
          </a:prstGeom>
        </p:spPr>
      </p:pic>
    </p:spTree>
    <p:extLst>
      <p:ext uri="{BB962C8B-B14F-4D97-AF65-F5344CB8AC3E}">
        <p14:creationId xmlns:p14="http://schemas.microsoft.com/office/powerpoint/2010/main" val="2163539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bamacare 1.jpg"/>
          <p:cNvPicPr>
            <a:picLocks noChangeAspect="1"/>
          </p:cNvPicPr>
          <p:nvPr/>
        </p:nvPicPr>
        <p:blipFill rotWithShape="1">
          <a:blip r:embed="rId3"/>
          <a:srcRect b="10091"/>
          <a:stretch/>
        </p:blipFill>
        <p:spPr>
          <a:xfrm>
            <a:off x="2209800" y="1524000"/>
            <a:ext cx="4738253" cy="4267199"/>
          </a:xfrm>
          <a:prstGeom prst="rect">
            <a:avLst/>
          </a:prstGeom>
        </p:spPr>
      </p:pic>
      <p:sp>
        <p:nvSpPr>
          <p:cNvPr id="2" name="Title 1"/>
          <p:cNvSpPr>
            <a:spLocks noGrp="1"/>
          </p:cNvSpPr>
          <p:nvPr>
            <p:ph type="title"/>
          </p:nvPr>
        </p:nvSpPr>
        <p:spPr/>
        <p:txBody>
          <a:bodyPr/>
          <a:lstStyle/>
          <a:p>
            <a:r>
              <a:rPr lang="en-US" dirty="0" err="1" smtClean="0"/>
              <a:t>Obamacare</a:t>
            </a:r>
            <a:endParaRPr lang="en-US" dirty="0"/>
          </a:p>
        </p:txBody>
      </p:sp>
    </p:spTree>
    <p:extLst>
      <p:ext uri="{BB962C8B-B14F-4D97-AF65-F5344CB8AC3E}">
        <p14:creationId xmlns:p14="http://schemas.microsoft.com/office/powerpoint/2010/main" val="4293679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Healthcare Pressures</a:t>
            </a:r>
            <a:endParaRPr lang="en-US" dirty="0"/>
          </a:p>
        </p:txBody>
      </p:sp>
      <p:sp>
        <p:nvSpPr>
          <p:cNvPr id="8" name="Right Arrow 7"/>
          <p:cNvSpPr/>
          <p:nvPr/>
        </p:nvSpPr>
        <p:spPr>
          <a:xfrm>
            <a:off x="914400" y="3048000"/>
            <a:ext cx="2435345" cy="86420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prstClr val="white"/>
                </a:solidFill>
                <a:latin typeface="Calibri"/>
              </a:rPr>
              <a:t>External</a:t>
            </a:r>
            <a:endParaRPr lang="en-US" dirty="0">
              <a:solidFill>
                <a:prstClr val="white"/>
              </a:solidFill>
              <a:latin typeface="Calibri"/>
            </a:endParaRPr>
          </a:p>
        </p:txBody>
      </p:sp>
      <p:sp>
        <p:nvSpPr>
          <p:cNvPr id="10" name="Right Arrow 9"/>
          <p:cNvSpPr/>
          <p:nvPr/>
        </p:nvSpPr>
        <p:spPr>
          <a:xfrm rot="10800000" flipV="1">
            <a:off x="5562600" y="3048000"/>
            <a:ext cx="2435345" cy="86420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prstClr val="white"/>
                </a:solidFill>
                <a:latin typeface="Calibri"/>
              </a:rPr>
              <a:t>Internal</a:t>
            </a:r>
            <a:endParaRPr lang="en-US" dirty="0">
              <a:solidFill>
                <a:prstClr val="white"/>
              </a:solidFill>
              <a:latin typeface="Calibri"/>
            </a:endParaRPr>
          </a:p>
        </p:txBody>
      </p:sp>
      <p:sp>
        <p:nvSpPr>
          <p:cNvPr id="11" name="TextBox 10"/>
          <p:cNvSpPr txBox="1"/>
          <p:nvPr/>
        </p:nvSpPr>
        <p:spPr>
          <a:xfrm>
            <a:off x="381000" y="3962400"/>
            <a:ext cx="2954241" cy="1107996"/>
          </a:xfrm>
          <a:prstGeom prst="rect">
            <a:avLst/>
          </a:prstGeom>
          <a:noFill/>
        </p:spPr>
        <p:txBody>
          <a:bodyPr wrap="square" rtlCol="0">
            <a:spAutoFit/>
          </a:bodyPr>
          <a:lstStyle/>
          <a:p>
            <a:pPr marL="285750" indent="-285750" defTabSz="457200">
              <a:buFont typeface="Arial"/>
              <a:buChar char="•"/>
            </a:pPr>
            <a:r>
              <a:rPr lang="en-US" dirty="0" smtClean="0">
                <a:solidFill>
                  <a:prstClr val="black"/>
                </a:solidFill>
                <a:latin typeface="Calibri"/>
              </a:rPr>
              <a:t>The “</a:t>
            </a:r>
            <a:r>
              <a:rPr lang="en-US" sz="1600" dirty="0" err="1" smtClean="0">
                <a:solidFill>
                  <a:prstClr val="black"/>
                </a:solidFill>
                <a:latin typeface="Calibri"/>
              </a:rPr>
              <a:t>Knowns</a:t>
            </a:r>
            <a:r>
              <a:rPr lang="en-US" sz="1600" dirty="0" smtClean="0">
                <a:solidFill>
                  <a:prstClr val="black"/>
                </a:solidFill>
                <a:latin typeface="Calibri"/>
              </a:rPr>
              <a:t>” and Unknowns of </a:t>
            </a:r>
            <a:r>
              <a:rPr lang="en-US" sz="1600" dirty="0" err="1" smtClean="0">
                <a:solidFill>
                  <a:prstClr val="black"/>
                </a:solidFill>
                <a:latin typeface="Calibri"/>
              </a:rPr>
              <a:t>Obamacare</a:t>
            </a:r>
            <a:endParaRPr lang="en-US" sz="1600" dirty="0" smtClean="0">
              <a:solidFill>
                <a:prstClr val="black"/>
              </a:solidFill>
              <a:latin typeface="Calibri"/>
            </a:endParaRPr>
          </a:p>
          <a:p>
            <a:pPr marL="285750" indent="-285750" defTabSz="457200">
              <a:buFont typeface="Arial"/>
              <a:buChar char="•"/>
            </a:pPr>
            <a:r>
              <a:rPr lang="en-US" sz="1600" dirty="0" smtClean="0">
                <a:solidFill>
                  <a:prstClr val="black"/>
                </a:solidFill>
                <a:latin typeface="Calibri"/>
              </a:rPr>
              <a:t>CMS Initiatives</a:t>
            </a:r>
          </a:p>
          <a:p>
            <a:pPr marL="285750" indent="-285750" defTabSz="457200">
              <a:buFont typeface="Arial"/>
              <a:buChar char="•"/>
            </a:pPr>
            <a:r>
              <a:rPr lang="en-US" sz="1600" dirty="0" smtClean="0">
                <a:solidFill>
                  <a:prstClr val="black"/>
                </a:solidFill>
                <a:latin typeface="Calibri"/>
              </a:rPr>
              <a:t>Value Based Purchasing</a:t>
            </a:r>
          </a:p>
        </p:txBody>
      </p:sp>
      <p:sp>
        <p:nvSpPr>
          <p:cNvPr id="12" name="TextBox 11"/>
          <p:cNvSpPr txBox="1"/>
          <p:nvPr/>
        </p:nvSpPr>
        <p:spPr>
          <a:xfrm>
            <a:off x="5943600" y="3962400"/>
            <a:ext cx="2945613" cy="2062103"/>
          </a:xfrm>
          <a:prstGeom prst="rect">
            <a:avLst/>
          </a:prstGeom>
          <a:noFill/>
        </p:spPr>
        <p:txBody>
          <a:bodyPr wrap="square" rtlCol="0">
            <a:spAutoFit/>
          </a:bodyPr>
          <a:lstStyle/>
          <a:p>
            <a:pPr marL="285750" indent="-285750" defTabSz="457200">
              <a:buFont typeface="Arial"/>
              <a:buChar char="•"/>
            </a:pPr>
            <a:r>
              <a:rPr lang="en-US" sz="1600" dirty="0" smtClean="0">
                <a:solidFill>
                  <a:prstClr val="black"/>
                </a:solidFill>
                <a:latin typeface="Calibri"/>
              </a:rPr>
              <a:t>Stewardship and Financial Health of LLUMC</a:t>
            </a:r>
          </a:p>
          <a:p>
            <a:pPr marL="285750" indent="-285750" defTabSz="457200">
              <a:buFont typeface="Arial"/>
              <a:buChar char="•"/>
            </a:pPr>
            <a:r>
              <a:rPr lang="en-US" sz="1600" dirty="0" smtClean="0">
                <a:solidFill>
                  <a:prstClr val="black"/>
                </a:solidFill>
                <a:latin typeface="Calibri"/>
              </a:rPr>
              <a:t>Demographics</a:t>
            </a:r>
          </a:p>
          <a:p>
            <a:pPr marL="285750" indent="-285750" defTabSz="457200">
              <a:buFont typeface="Arial"/>
              <a:buChar char="•"/>
            </a:pPr>
            <a:r>
              <a:rPr lang="en-US" sz="1600" dirty="0" smtClean="0">
                <a:solidFill>
                  <a:prstClr val="black"/>
                </a:solidFill>
                <a:latin typeface="Calibri"/>
              </a:rPr>
              <a:t>Competition in the Market place</a:t>
            </a:r>
          </a:p>
          <a:p>
            <a:pPr marL="285750" indent="-285750" defTabSz="457200">
              <a:buFont typeface="Arial"/>
              <a:buChar char="•"/>
            </a:pPr>
            <a:r>
              <a:rPr lang="en-US" sz="1600" dirty="0" smtClean="0">
                <a:solidFill>
                  <a:srgbClr val="C00000"/>
                </a:solidFill>
                <a:latin typeface="Calibri"/>
              </a:rPr>
              <a:t>Preservation of one of the last U.S. Christian Medical Schools</a:t>
            </a:r>
            <a:endParaRPr lang="en-US" sz="1600" dirty="0">
              <a:solidFill>
                <a:srgbClr val="C00000"/>
              </a:solidFill>
              <a:latin typeface="Calibri"/>
            </a:endParaRPr>
          </a:p>
        </p:txBody>
      </p:sp>
      <p:pic>
        <p:nvPicPr>
          <p:cNvPr id="6" name="Picture 5" descr="llum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520172"/>
            <a:ext cx="2819400" cy="4042428"/>
          </a:xfrm>
          <a:prstGeom prst="rect">
            <a:avLst/>
          </a:prstGeom>
        </p:spPr>
      </p:pic>
    </p:spTree>
    <p:extLst>
      <p:ext uri="{BB962C8B-B14F-4D97-AF65-F5344CB8AC3E}">
        <p14:creationId xmlns:p14="http://schemas.microsoft.com/office/powerpoint/2010/main" val="2163539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69676D"/>
      </a:dk2>
      <a:lt2>
        <a:srgbClr val="C9C2D1"/>
      </a:lt2>
      <a:accent1>
        <a:srgbClr val="729900"/>
      </a:accent1>
      <a:accent2>
        <a:srgbClr val="238E8C"/>
      </a:accent2>
      <a:accent3>
        <a:srgbClr val="7599FF"/>
      </a:accent3>
      <a:accent4>
        <a:srgbClr val="4374F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4062</TotalTime>
  <Words>2843</Words>
  <Application>Microsoft Office PowerPoint</Application>
  <PresentationFormat>On-screen Show (4:3)</PresentationFormat>
  <Paragraphs>614</Paragraphs>
  <Slides>36</Slides>
  <Notes>36</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1_Office Theme</vt:lpstr>
      <vt:lpstr>PowerPoint Presentation</vt:lpstr>
      <vt:lpstr> Justin Freed, Executive Director of Supply Chain Gary Botimer, MD, Chief of Orthopedics Ilsa Nation, RN, CNOR, Director of East Campus O.R. </vt:lpstr>
      <vt:lpstr>PowerPoint Presentation</vt:lpstr>
      <vt:lpstr>Loma Linda University Medical Center</vt:lpstr>
      <vt:lpstr>Region in Focus: Inland Empire</vt:lpstr>
      <vt:lpstr>LLUMC Health Payer Mix</vt:lpstr>
      <vt:lpstr>Healthcare Pressures</vt:lpstr>
      <vt:lpstr>Obamacare</vt:lpstr>
      <vt:lpstr>Healthcare Pressures</vt:lpstr>
      <vt:lpstr>PowerPoint Presentation</vt:lpstr>
      <vt:lpstr>LLUMC Goes …</vt:lpstr>
      <vt:lpstr>Understanding the Traditional Ortho Supply Chain</vt:lpstr>
      <vt:lpstr>Traditional Supply Chain Model</vt:lpstr>
      <vt:lpstr>COGS of Traditional vs. Direct-Access™ Supply Chain Model</vt:lpstr>
      <vt:lpstr>SG&amp;A of Traditional Supply Chain Model</vt:lpstr>
      <vt:lpstr>Commoditization of Orthopedic Implants</vt:lpstr>
      <vt:lpstr>Commodity Structure of the Ortho Industry</vt:lpstr>
      <vt:lpstr>Culture of Subjective Decision Making </vt:lpstr>
      <vt:lpstr>On the Outside Looking In</vt:lpstr>
      <vt:lpstr>Traditional vs. Direct-Access™ Supply Chain Models</vt:lpstr>
      <vt:lpstr>Direct-Access™ Supply Chain Model</vt:lpstr>
      <vt:lpstr>Recap of Traditional vs. Direct-Access™ P&amp;L</vt:lpstr>
      <vt:lpstr>Recap of Traditional vs. Direct-Access™ P&amp;L</vt:lpstr>
      <vt:lpstr>Recap of Traditional vs. Direct-Access™ P&amp;L</vt:lpstr>
      <vt:lpstr>Recap of Traditional vs. Direct-Access™ P&amp;L</vt:lpstr>
      <vt:lpstr>Recap of Traditional vs. Direct-Access™ P&amp;L</vt:lpstr>
      <vt:lpstr>Implementation of a Rep-less Model</vt:lpstr>
      <vt:lpstr>Logistics</vt:lpstr>
      <vt:lpstr>Logistics, continued</vt:lpstr>
      <vt:lpstr>Logistics, Cont.</vt:lpstr>
      <vt:lpstr>The Grade Card </vt:lpstr>
      <vt:lpstr>Volumes </vt:lpstr>
      <vt:lpstr>The Keys to Success</vt:lpstr>
      <vt:lpstr>PowerPoint Presentation</vt:lpstr>
      <vt:lpstr>Questions?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Kasowicz, Jennifer</dc:creator>
  <cp:lastModifiedBy>Sargent, Jean</cp:lastModifiedBy>
  <cp:revision>134</cp:revision>
  <cp:lastPrinted>2014-07-31T00:17:16Z</cp:lastPrinted>
  <dcterms:created xsi:type="dcterms:W3CDTF">2014-07-31T20:49:18Z</dcterms:created>
  <dcterms:modified xsi:type="dcterms:W3CDTF">2014-09-29T15:37:01Z</dcterms:modified>
</cp:coreProperties>
</file>