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59"/>
  </p:notesMasterIdLst>
  <p:sldIdLst>
    <p:sldId id="314" r:id="rId2"/>
    <p:sldId id="309" r:id="rId3"/>
    <p:sldId id="321" r:id="rId4"/>
    <p:sldId id="310" r:id="rId5"/>
    <p:sldId id="257" r:id="rId6"/>
    <p:sldId id="258" r:id="rId7"/>
    <p:sldId id="291" r:id="rId8"/>
    <p:sldId id="294" r:id="rId9"/>
    <p:sldId id="292" r:id="rId10"/>
    <p:sldId id="295" r:id="rId11"/>
    <p:sldId id="276" r:id="rId12"/>
    <p:sldId id="296" r:id="rId13"/>
    <p:sldId id="281" r:id="rId14"/>
    <p:sldId id="313" r:id="rId15"/>
    <p:sldId id="308" r:id="rId16"/>
    <p:sldId id="277" r:id="rId17"/>
    <p:sldId id="259" r:id="rId18"/>
    <p:sldId id="280" r:id="rId19"/>
    <p:sldId id="260" r:id="rId20"/>
    <p:sldId id="265" r:id="rId21"/>
    <p:sldId id="267" r:id="rId22"/>
    <p:sldId id="279" r:id="rId23"/>
    <p:sldId id="275" r:id="rId24"/>
    <p:sldId id="270" r:id="rId25"/>
    <p:sldId id="268" r:id="rId26"/>
    <p:sldId id="269" r:id="rId27"/>
    <p:sldId id="297" r:id="rId28"/>
    <p:sldId id="298" r:id="rId29"/>
    <p:sldId id="274" r:id="rId30"/>
    <p:sldId id="271" r:id="rId31"/>
    <p:sldId id="273" r:id="rId32"/>
    <p:sldId id="278" r:id="rId33"/>
    <p:sldId id="317" r:id="rId34"/>
    <p:sldId id="322" r:id="rId35"/>
    <p:sldId id="262" r:id="rId36"/>
    <p:sldId id="283" r:id="rId37"/>
    <p:sldId id="284" r:id="rId38"/>
    <p:sldId id="302" r:id="rId39"/>
    <p:sldId id="303" r:id="rId40"/>
    <p:sldId id="299" r:id="rId41"/>
    <p:sldId id="300" r:id="rId42"/>
    <p:sldId id="261" r:id="rId43"/>
    <p:sldId id="285" r:id="rId44"/>
    <p:sldId id="301" r:id="rId45"/>
    <p:sldId id="263" r:id="rId46"/>
    <p:sldId id="288" r:id="rId47"/>
    <p:sldId id="289" r:id="rId48"/>
    <p:sldId id="290" r:id="rId49"/>
    <p:sldId id="264" r:id="rId50"/>
    <p:sldId id="287" r:id="rId51"/>
    <p:sldId id="305" r:id="rId52"/>
    <p:sldId id="318" r:id="rId53"/>
    <p:sldId id="312" r:id="rId54"/>
    <p:sldId id="307" r:id="rId55"/>
    <p:sldId id="306" r:id="rId56"/>
    <p:sldId id="320" r:id="rId57"/>
    <p:sldId id="319" r:id="rId58"/>
  </p:sldIdLst>
  <p:sldSz cx="9144000" cy="6858000" type="overhead"/>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2" autoAdjust="0"/>
    <p:restoredTop sz="86398" autoAdjust="0"/>
  </p:normalViewPr>
  <p:slideViewPr>
    <p:cSldViewPr snapToGrid="0">
      <p:cViewPr>
        <p:scale>
          <a:sx n="104" d="100"/>
          <a:sy n="104" d="100"/>
        </p:scale>
        <p:origin x="-1104" y="-54"/>
      </p:cViewPr>
      <p:guideLst>
        <p:guide orient="horz" pos="2160"/>
        <p:guide pos="2880"/>
      </p:guideLst>
    </p:cSldViewPr>
  </p:slideViewPr>
  <p:outlineViewPr>
    <p:cViewPr>
      <p:scale>
        <a:sx n="33" d="100"/>
        <a:sy n="33" d="100"/>
      </p:scale>
      <p:origin x="0" y="377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2172EC-30A7-4ED5-909A-03751FC862A0}" type="doc">
      <dgm:prSet loTypeId="urn:microsoft.com/office/officeart/2005/8/layout/hProcess9" loCatId="process" qsTypeId="urn:microsoft.com/office/officeart/2005/8/quickstyle/simple1" qsCatId="simple" csTypeId="urn:microsoft.com/office/officeart/2005/8/colors/colorful2" csCatId="colorful" phldr="1"/>
      <dgm:spPr/>
    </dgm:pt>
    <dgm:pt modelId="{89E7F26D-1989-4745-B31A-6FB3FD0D0F95}">
      <dgm:prSet phldrT="[Text]"/>
      <dgm:spPr/>
      <dgm:t>
        <a:bodyPr/>
        <a:lstStyle/>
        <a:p>
          <a:r>
            <a:rPr lang="en-US" dirty="0" smtClean="0"/>
            <a:t>Aware</a:t>
          </a:r>
          <a:endParaRPr lang="en-US" dirty="0"/>
        </a:p>
      </dgm:t>
    </dgm:pt>
    <dgm:pt modelId="{2BEDE693-5989-4DBF-A7D7-C8AB49089913}" type="parTrans" cxnId="{4FBACEF9-AE10-4FDE-8B37-CCA1BB401EA5}">
      <dgm:prSet/>
      <dgm:spPr/>
      <dgm:t>
        <a:bodyPr/>
        <a:lstStyle/>
        <a:p>
          <a:endParaRPr lang="en-US"/>
        </a:p>
      </dgm:t>
    </dgm:pt>
    <dgm:pt modelId="{4F32BB27-0646-4D71-AE33-6D24093336E4}" type="sibTrans" cxnId="{4FBACEF9-AE10-4FDE-8B37-CCA1BB401EA5}">
      <dgm:prSet/>
      <dgm:spPr/>
      <dgm:t>
        <a:bodyPr/>
        <a:lstStyle/>
        <a:p>
          <a:endParaRPr lang="en-US"/>
        </a:p>
      </dgm:t>
    </dgm:pt>
    <dgm:pt modelId="{A9D30090-AE1C-4C29-8C4A-3F870B6AAC7B}">
      <dgm:prSet phldrT="[Text]"/>
      <dgm:spPr/>
      <dgm:t>
        <a:bodyPr/>
        <a:lstStyle/>
        <a:p>
          <a:r>
            <a:rPr lang="en-US" dirty="0" smtClean="0"/>
            <a:t>Prepare</a:t>
          </a:r>
          <a:endParaRPr lang="en-US" dirty="0"/>
        </a:p>
      </dgm:t>
    </dgm:pt>
    <dgm:pt modelId="{6596E2B2-B2CF-4F7B-ADF0-EF2850C15C34}" type="parTrans" cxnId="{134AD1CC-8895-46C4-91E3-00EB53B9EF08}">
      <dgm:prSet/>
      <dgm:spPr/>
      <dgm:t>
        <a:bodyPr/>
        <a:lstStyle/>
        <a:p>
          <a:endParaRPr lang="en-US"/>
        </a:p>
      </dgm:t>
    </dgm:pt>
    <dgm:pt modelId="{8CBC69E8-6EF2-4BC5-88C4-0287FA694A3D}" type="sibTrans" cxnId="{134AD1CC-8895-46C4-91E3-00EB53B9EF08}">
      <dgm:prSet/>
      <dgm:spPr/>
      <dgm:t>
        <a:bodyPr/>
        <a:lstStyle/>
        <a:p>
          <a:endParaRPr lang="en-US"/>
        </a:p>
      </dgm:t>
    </dgm:pt>
    <dgm:pt modelId="{427559E6-FEBC-4A0E-8926-51A048DC2771}">
      <dgm:prSet phldrT="[Text]"/>
      <dgm:spPr/>
      <dgm:t>
        <a:bodyPr/>
        <a:lstStyle/>
        <a:p>
          <a:r>
            <a:rPr lang="en-US" dirty="0" smtClean="0"/>
            <a:t>Adopt</a:t>
          </a:r>
          <a:endParaRPr lang="en-US" dirty="0"/>
        </a:p>
      </dgm:t>
    </dgm:pt>
    <dgm:pt modelId="{C00858A6-D5EE-48B8-912C-366A25A7090A}" type="parTrans" cxnId="{C6155CAB-CD1B-47C6-8F46-C2A825A254C6}">
      <dgm:prSet/>
      <dgm:spPr/>
      <dgm:t>
        <a:bodyPr/>
        <a:lstStyle/>
        <a:p>
          <a:endParaRPr lang="en-US"/>
        </a:p>
      </dgm:t>
    </dgm:pt>
    <dgm:pt modelId="{4C99F32B-9BA3-43CA-A3A1-07D2B3AB1B06}" type="sibTrans" cxnId="{C6155CAB-CD1B-47C6-8F46-C2A825A254C6}">
      <dgm:prSet/>
      <dgm:spPr/>
      <dgm:t>
        <a:bodyPr/>
        <a:lstStyle/>
        <a:p>
          <a:endParaRPr lang="en-US"/>
        </a:p>
      </dgm:t>
    </dgm:pt>
    <dgm:pt modelId="{8D8D0459-165B-4EBF-9608-DE639A109A8C}">
      <dgm:prSet phldrT="[Text]"/>
      <dgm:spPr/>
      <dgm:t>
        <a:bodyPr/>
        <a:lstStyle/>
        <a:p>
          <a:r>
            <a:rPr lang="en-US" dirty="0" smtClean="0"/>
            <a:t>Awareness campaign</a:t>
          </a:r>
          <a:endParaRPr lang="en-US" dirty="0"/>
        </a:p>
      </dgm:t>
    </dgm:pt>
    <dgm:pt modelId="{A86C9466-6610-4608-9B2A-2ABAD551F1E9}" type="parTrans" cxnId="{639FDA6C-D290-41AE-900C-1D1E62977119}">
      <dgm:prSet/>
      <dgm:spPr/>
      <dgm:t>
        <a:bodyPr/>
        <a:lstStyle/>
        <a:p>
          <a:endParaRPr lang="en-US"/>
        </a:p>
      </dgm:t>
    </dgm:pt>
    <dgm:pt modelId="{A6BDE588-D625-4BD7-91BF-DD878976AD9E}" type="sibTrans" cxnId="{639FDA6C-D290-41AE-900C-1D1E62977119}">
      <dgm:prSet/>
      <dgm:spPr/>
      <dgm:t>
        <a:bodyPr/>
        <a:lstStyle/>
        <a:p>
          <a:endParaRPr lang="en-US"/>
        </a:p>
      </dgm:t>
    </dgm:pt>
    <dgm:pt modelId="{9EECD526-550B-4863-A45F-5D7AA10C5A7A}">
      <dgm:prSet phldrT="[Text]"/>
      <dgm:spPr/>
      <dgm:t>
        <a:bodyPr/>
        <a:lstStyle/>
        <a:p>
          <a:r>
            <a:rPr lang="en-US" dirty="0" smtClean="0"/>
            <a:t>In-service &amp; webinars</a:t>
          </a:r>
          <a:endParaRPr lang="en-US" dirty="0"/>
        </a:p>
      </dgm:t>
    </dgm:pt>
    <dgm:pt modelId="{6BE8CD6F-FD60-474D-B6B2-C321AC596D1D}" type="parTrans" cxnId="{24A094FD-3A5B-4932-A8B4-8C461868013D}">
      <dgm:prSet/>
      <dgm:spPr/>
      <dgm:t>
        <a:bodyPr/>
        <a:lstStyle/>
        <a:p>
          <a:endParaRPr lang="en-US"/>
        </a:p>
      </dgm:t>
    </dgm:pt>
    <dgm:pt modelId="{247D7EFD-7455-4C62-9FCB-F858D45381A7}" type="sibTrans" cxnId="{24A094FD-3A5B-4932-A8B4-8C461868013D}">
      <dgm:prSet/>
      <dgm:spPr/>
      <dgm:t>
        <a:bodyPr/>
        <a:lstStyle/>
        <a:p>
          <a:endParaRPr lang="en-US"/>
        </a:p>
      </dgm:t>
    </dgm:pt>
    <dgm:pt modelId="{90DDCABB-520B-4AAC-A2A6-94753E35D2BE}">
      <dgm:prSet phldrT="[Text]"/>
      <dgm:spPr/>
      <dgm:t>
        <a:bodyPr/>
        <a:lstStyle/>
        <a:p>
          <a:r>
            <a:rPr lang="en-US" dirty="0" smtClean="0"/>
            <a:t>Product launch &amp; implementation</a:t>
          </a:r>
          <a:endParaRPr lang="en-US" dirty="0"/>
        </a:p>
      </dgm:t>
    </dgm:pt>
    <dgm:pt modelId="{CACCE152-26C7-4E70-BE0A-758B704FDB0D}" type="parTrans" cxnId="{45D2F642-0862-4424-8EA0-3823FE60764E}">
      <dgm:prSet/>
      <dgm:spPr/>
      <dgm:t>
        <a:bodyPr/>
        <a:lstStyle/>
        <a:p>
          <a:endParaRPr lang="en-US"/>
        </a:p>
      </dgm:t>
    </dgm:pt>
    <dgm:pt modelId="{AE2A3FBB-DAA4-4304-8C6E-6CC591F86999}" type="sibTrans" cxnId="{45D2F642-0862-4424-8EA0-3823FE60764E}">
      <dgm:prSet/>
      <dgm:spPr/>
      <dgm:t>
        <a:bodyPr/>
        <a:lstStyle/>
        <a:p>
          <a:endParaRPr lang="en-US"/>
        </a:p>
      </dgm:t>
    </dgm:pt>
    <dgm:pt modelId="{0E7746CA-FA7F-4B51-84AB-47CBE6960E2A}">
      <dgm:prSet phldrT="[Text]"/>
      <dgm:spPr/>
      <dgm:t>
        <a:bodyPr/>
        <a:lstStyle/>
        <a:p>
          <a:r>
            <a:rPr lang="en-US" dirty="0" smtClean="0"/>
            <a:t>Measure</a:t>
          </a:r>
          <a:endParaRPr lang="en-US" dirty="0"/>
        </a:p>
      </dgm:t>
    </dgm:pt>
    <dgm:pt modelId="{8C59C743-C7E9-48F3-ABF9-D0C078DB5BB5}" type="parTrans" cxnId="{5E16F684-86F1-4E88-A7CC-3BD9706B9C17}">
      <dgm:prSet/>
      <dgm:spPr/>
      <dgm:t>
        <a:bodyPr/>
        <a:lstStyle/>
        <a:p>
          <a:endParaRPr lang="en-US"/>
        </a:p>
      </dgm:t>
    </dgm:pt>
    <dgm:pt modelId="{5E9C5790-4650-454F-920F-F907A904F7E8}" type="sibTrans" cxnId="{5E16F684-86F1-4E88-A7CC-3BD9706B9C17}">
      <dgm:prSet/>
      <dgm:spPr/>
      <dgm:t>
        <a:bodyPr/>
        <a:lstStyle/>
        <a:p>
          <a:endParaRPr lang="en-US"/>
        </a:p>
      </dgm:t>
    </dgm:pt>
    <dgm:pt modelId="{DF80DE5E-B75A-482E-98F3-9BB18CD30EF2}">
      <dgm:prSet phldrT="[Text]"/>
      <dgm:spPr/>
      <dgm:t>
        <a:bodyPr/>
        <a:lstStyle/>
        <a:p>
          <a:r>
            <a:rPr lang="en-US" dirty="0" smtClean="0"/>
            <a:t>Adoption &amp; adherence</a:t>
          </a:r>
          <a:endParaRPr lang="en-US" dirty="0"/>
        </a:p>
      </dgm:t>
    </dgm:pt>
    <dgm:pt modelId="{31C3048A-01DE-4001-81A0-7967B0D80CD2}" type="parTrans" cxnId="{DB46610B-33B2-43E1-BD5F-0D03FCBEA975}">
      <dgm:prSet/>
      <dgm:spPr/>
      <dgm:t>
        <a:bodyPr/>
        <a:lstStyle/>
        <a:p>
          <a:endParaRPr lang="en-US"/>
        </a:p>
      </dgm:t>
    </dgm:pt>
    <dgm:pt modelId="{E2358370-9238-462E-B888-14658DE5F47C}" type="sibTrans" cxnId="{DB46610B-33B2-43E1-BD5F-0D03FCBEA975}">
      <dgm:prSet/>
      <dgm:spPr/>
      <dgm:t>
        <a:bodyPr/>
        <a:lstStyle/>
        <a:p>
          <a:endParaRPr lang="en-US"/>
        </a:p>
      </dgm:t>
    </dgm:pt>
    <dgm:pt modelId="{0E55A9BA-02E7-419E-A67D-D05834C44186}">
      <dgm:prSet phldrT="[Text]"/>
      <dgm:spPr/>
      <dgm:t>
        <a:bodyPr/>
        <a:lstStyle/>
        <a:p>
          <a:r>
            <a:rPr lang="en-US" dirty="0" smtClean="0"/>
            <a:t>3 months</a:t>
          </a:r>
          <a:endParaRPr lang="en-US" dirty="0"/>
        </a:p>
      </dgm:t>
    </dgm:pt>
    <dgm:pt modelId="{42A4855B-6C71-440C-A4AD-FF7616F662CA}" type="parTrans" cxnId="{C992086D-A20A-42D6-961A-A797D55ACD5F}">
      <dgm:prSet/>
      <dgm:spPr/>
      <dgm:t>
        <a:bodyPr/>
        <a:lstStyle/>
        <a:p>
          <a:endParaRPr lang="en-US"/>
        </a:p>
      </dgm:t>
    </dgm:pt>
    <dgm:pt modelId="{6AD57FBA-E296-492F-A223-3D13CB5685B2}" type="sibTrans" cxnId="{C992086D-A20A-42D6-961A-A797D55ACD5F}">
      <dgm:prSet/>
      <dgm:spPr/>
      <dgm:t>
        <a:bodyPr/>
        <a:lstStyle/>
        <a:p>
          <a:endParaRPr lang="en-US"/>
        </a:p>
      </dgm:t>
    </dgm:pt>
    <dgm:pt modelId="{94E3BE11-D098-4F25-A83F-C4F9E5E873D6}">
      <dgm:prSet phldrT="[Text]"/>
      <dgm:spPr/>
      <dgm:t>
        <a:bodyPr/>
        <a:lstStyle/>
        <a:p>
          <a:r>
            <a:rPr lang="en-US" dirty="0" smtClean="0"/>
            <a:t>3 months</a:t>
          </a:r>
          <a:endParaRPr lang="en-US" dirty="0"/>
        </a:p>
      </dgm:t>
    </dgm:pt>
    <dgm:pt modelId="{D8CB8E6D-4571-4FCA-96A3-A74A98B1BA89}" type="parTrans" cxnId="{AC2C7A57-6699-49E5-A929-83616E6A5CFF}">
      <dgm:prSet/>
      <dgm:spPr/>
      <dgm:t>
        <a:bodyPr/>
        <a:lstStyle/>
        <a:p>
          <a:endParaRPr lang="en-US"/>
        </a:p>
      </dgm:t>
    </dgm:pt>
    <dgm:pt modelId="{03AC38D8-FE1F-468A-B148-0B51A14C6FC8}" type="sibTrans" cxnId="{AC2C7A57-6699-49E5-A929-83616E6A5CFF}">
      <dgm:prSet/>
      <dgm:spPr/>
      <dgm:t>
        <a:bodyPr/>
        <a:lstStyle/>
        <a:p>
          <a:endParaRPr lang="en-US"/>
        </a:p>
      </dgm:t>
    </dgm:pt>
    <dgm:pt modelId="{AD15B59E-D53A-4229-8A5B-ECE307FAD227}">
      <dgm:prSet phldrT="[Text]"/>
      <dgm:spPr/>
      <dgm:t>
        <a:bodyPr/>
        <a:lstStyle/>
        <a:p>
          <a:r>
            <a:rPr lang="en-US" dirty="0" smtClean="0"/>
            <a:t>3 months</a:t>
          </a:r>
          <a:endParaRPr lang="en-US" dirty="0"/>
        </a:p>
      </dgm:t>
    </dgm:pt>
    <dgm:pt modelId="{1B2692FD-385A-4265-9D0E-B9906F29F5E9}" type="parTrans" cxnId="{1A2431CB-5BB7-495B-BA9E-7EEFE331DC2E}">
      <dgm:prSet/>
      <dgm:spPr/>
      <dgm:t>
        <a:bodyPr/>
        <a:lstStyle/>
        <a:p>
          <a:endParaRPr lang="en-US"/>
        </a:p>
      </dgm:t>
    </dgm:pt>
    <dgm:pt modelId="{FBA9FADD-2594-4B98-BBFC-97E4A3CC8760}" type="sibTrans" cxnId="{1A2431CB-5BB7-495B-BA9E-7EEFE331DC2E}">
      <dgm:prSet/>
      <dgm:spPr/>
      <dgm:t>
        <a:bodyPr/>
        <a:lstStyle/>
        <a:p>
          <a:endParaRPr lang="en-US"/>
        </a:p>
      </dgm:t>
    </dgm:pt>
    <dgm:pt modelId="{63261777-1AF6-4AC9-B241-4B63FF55EDE8}">
      <dgm:prSet phldrT="[Text]"/>
      <dgm:spPr/>
      <dgm:t>
        <a:bodyPr/>
        <a:lstStyle/>
        <a:p>
          <a:r>
            <a:rPr lang="en-US" dirty="0" smtClean="0"/>
            <a:t>3 months</a:t>
          </a:r>
          <a:endParaRPr lang="en-US" dirty="0"/>
        </a:p>
      </dgm:t>
    </dgm:pt>
    <dgm:pt modelId="{6D7F9929-ADF4-4BCE-8501-D1B957518ED4}" type="parTrans" cxnId="{3A1781F0-1D27-44E3-9496-58F3D02EED1C}">
      <dgm:prSet/>
      <dgm:spPr/>
      <dgm:t>
        <a:bodyPr/>
        <a:lstStyle/>
        <a:p>
          <a:endParaRPr lang="en-US"/>
        </a:p>
      </dgm:t>
    </dgm:pt>
    <dgm:pt modelId="{635ACBC0-B3B0-4DBB-A0B9-65687D33444E}" type="sibTrans" cxnId="{3A1781F0-1D27-44E3-9496-58F3D02EED1C}">
      <dgm:prSet/>
      <dgm:spPr/>
      <dgm:t>
        <a:bodyPr/>
        <a:lstStyle/>
        <a:p>
          <a:endParaRPr lang="en-US"/>
        </a:p>
      </dgm:t>
    </dgm:pt>
    <dgm:pt modelId="{4652E755-6488-4D9E-88E4-AC01BEA2568D}">
      <dgm:prSet phldrT="[Text]"/>
      <dgm:spPr/>
      <dgm:t>
        <a:bodyPr/>
        <a:lstStyle/>
        <a:p>
          <a:r>
            <a:rPr lang="en-US" dirty="0" smtClean="0"/>
            <a:t>Flush supply chain</a:t>
          </a:r>
          <a:endParaRPr lang="en-US" dirty="0"/>
        </a:p>
      </dgm:t>
    </dgm:pt>
    <dgm:pt modelId="{6BC32C91-8258-4BAE-8268-EAC220E01596}" type="parTrans" cxnId="{80CA7787-6041-4ACF-A791-AC415CEBA82E}">
      <dgm:prSet/>
      <dgm:spPr/>
      <dgm:t>
        <a:bodyPr/>
        <a:lstStyle/>
        <a:p>
          <a:endParaRPr lang="en-US"/>
        </a:p>
      </dgm:t>
    </dgm:pt>
    <dgm:pt modelId="{C25F0408-6EB4-4054-989D-ADEFB1F32EA5}" type="sibTrans" cxnId="{80CA7787-6041-4ACF-A791-AC415CEBA82E}">
      <dgm:prSet/>
      <dgm:spPr/>
      <dgm:t>
        <a:bodyPr/>
        <a:lstStyle/>
        <a:p>
          <a:endParaRPr lang="en-US"/>
        </a:p>
      </dgm:t>
    </dgm:pt>
    <dgm:pt modelId="{5DE98830-BC97-456A-834D-95334ECB7406}" type="pres">
      <dgm:prSet presAssocID="{352172EC-30A7-4ED5-909A-03751FC862A0}" presName="CompostProcess" presStyleCnt="0">
        <dgm:presLayoutVars>
          <dgm:dir/>
          <dgm:resizeHandles val="exact"/>
        </dgm:presLayoutVars>
      </dgm:prSet>
      <dgm:spPr/>
    </dgm:pt>
    <dgm:pt modelId="{4299E916-495D-49FF-B95A-ED499B1E606B}" type="pres">
      <dgm:prSet presAssocID="{352172EC-30A7-4ED5-909A-03751FC862A0}" presName="arrow" presStyleLbl="bgShp" presStyleIdx="0" presStyleCnt="1"/>
      <dgm:spPr/>
    </dgm:pt>
    <dgm:pt modelId="{D2259F8D-7B0A-462D-8681-86C58F708B2E}" type="pres">
      <dgm:prSet presAssocID="{352172EC-30A7-4ED5-909A-03751FC862A0}" presName="linearProcess" presStyleCnt="0"/>
      <dgm:spPr/>
    </dgm:pt>
    <dgm:pt modelId="{D8975A6E-48EC-44DD-B276-7BCEE6B4C872}" type="pres">
      <dgm:prSet presAssocID="{89E7F26D-1989-4745-B31A-6FB3FD0D0F95}" presName="textNode" presStyleLbl="node1" presStyleIdx="0" presStyleCnt="4">
        <dgm:presLayoutVars>
          <dgm:bulletEnabled val="1"/>
        </dgm:presLayoutVars>
      </dgm:prSet>
      <dgm:spPr/>
      <dgm:t>
        <a:bodyPr/>
        <a:lstStyle/>
        <a:p>
          <a:endParaRPr lang="en-US"/>
        </a:p>
      </dgm:t>
    </dgm:pt>
    <dgm:pt modelId="{18562D06-0ECA-47DC-A487-20A23AFF3437}" type="pres">
      <dgm:prSet presAssocID="{4F32BB27-0646-4D71-AE33-6D24093336E4}" presName="sibTrans" presStyleCnt="0"/>
      <dgm:spPr/>
    </dgm:pt>
    <dgm:pt modelId="{4A42F560-5BAA-47D7-AEE3-05B2F2DD2F8F}" type="pres">
      <dgm:prSet presAssocID="{A9D30090-AE1C-4C29-8C4A-3F870B6AAC7B}" presName="textNode" presStyleLbl="node1" presStyleIdx="1" presStyleCnt="4">
        <dgm:presLayoutVars>
          <dgm:bulletEnabled val="1"/>
        </dgm:presLayoutVars>
      </dgm:prSet>
      <dgm:spPr/>
      <dgm:t>
        <a:bodyPr/>
        <a:lstStyle/>
        <a:p>
          <a:endParaRPr lang="en-US"/>
        </a:p>
      </dgm:t>
    </dgm:pt>
    <dgm:pt modelId="{8A190DA9-8B5D-4FCD-8CB3-A44FDC51B05E}" type="pres">
      <dgm:prSet presAssocID="{8CBC69E8-6EF2-4BC5-88C4-0287FA694A3D}" presName="sibTrans" presStyleCnt="0"/>
      <dgm:spPr/>
    </dgm:pt>
    <dgm:pt modelId="{82D5AF6F-F3C3-4B64-A8B5-8B702F77ADBA}" type="pres">
      <dgm:prSet presAssocID="{427559E6-FEBC-4A0E-8926-51A048DC2771}" presName="textNode" presStyleLbl="node1" presStyleIdx="2" presStyleCnt="4">
        <dgm:presLayoutVars>
          <dgm:bulletEnabled val="1"/>
        </dgm:presLayoutVars>
      </dgm:prSet>
      <dgm:spPr/>
      <dgm:t>
        <a:bodyPr/>
        <a:lstStyle/>
        <a:p>
          <a:endParaRPr lang="en-US"/>
        </a:p>
      </dgm:t>
    </dgm:pt>
    <dgm:pt modelId="{58BF7A1E-EE34-4BCB-8CCA-5423C0BAFD42}" type="pres">
      <dgm:prSet presAssocID="{4C99F32B-9BA3-43CA-A3A1-07D2B3AB1B06}" presName="sibTrans" presStyleCnt="0"/>
      <dgm:spPr/>
    </dgm:pt>
    <dgm:pt modelId="{0810C5A1-25AC-4498-BBB5-1ED8CD1CF2DD}" type="pres">
      <dgm:prSet presAssocID="{0E7746CA-FA7F-4B51-84AB-47CBE6960E2A}" presName="textNode" presStyleLbl="node1" presStyleIdx="3" presStyleCnt="4">
        <dgm:presLayoutVars>
          <dgm:bulletEnabled val="1"/>
        </dgm:presLayoutVars>
      </dgm:prSet>
      <dgm:spPr/>
      <dgm:t>
        <a:bodyPr/>
        <a:lstStyle/>
        <a:p>
          <a:endParaRPr lang="en-US"/>
        </a:p>
      </dgm:t>
    </dgm:pt>
  </dgm:ptLst>
  <dgm:cxnLst>
    <dgm:cxn modelId="{3A1781F0-1D27-44E3-9496-58F3D02EED1C}" srcId="{0E7746CA-FA7F-4B51-84AB-47CBE6960E2A}" destId="{63261777-1AF6-4AC9-B241-4B63FF55EDE8}" srcOrd="1" destOrd="0" parTransId="{6D7F9929-ADF4-4BCE-8501-D1B957518ED4}" sibTransId="{635ACBC0-B3B0-4DBB-A0B9-65687D33444E}"/>
    <dgm:cxn modelId="{24A094FD-3A5B-4932-A8B4-8C461868013D}" srcId="{A9D30090-AE1C-4C29-8C4A-3F870B6AAC7B}" destId="{9EECD526-550B-4863-A45F-5D7AA10C5A7A}" srcOrd="0" destOrd="0" parTransId="{6BE8CD6F-FD60-474D-B6B2-C321AC596D1D}" sibTransId="{247D7EFD-7455-4C62-9FCB-F858D45381A7}"/>
    <dgm:cxn modelId="{31EECC66-27C9-4AE7-B9A0-56006E92090E}" type="presOf" srcId="{63261777-1AF6-4AC9-B241-4B63FF55EDE8}" destId="{0810C5A1-25AC-4498-BBB5-1ED8CD1CF2DD}" srcOrd="0" destOrd="2" presId="urn:microsoft.com/office/officeart/2005/8/layout/hProcess9"/>
    <dgm:cxn modelId="{9CC69058-D823-4F05-8DC4-7B6FA95A4DF3}" type="presOf" srcId="{94E3BE11-D098-4F25-A83F-C4F9E5E873D6}" destId="{4A42F560-5BAA-47D7-AEE3-05B2F2DD2F8F}" srcOrd="0" destOrd="2" presId="urn:microsoft.com/office/officeart/2005/8/layout/hProcess9"/>
    <dgm:cxn modelId="{DDA2265E-3E05-41A6-8468-D650E1891B38}" type="presOf" srcId="{352172EC-30A7-4ED5-909A-03751FC862A0}" destId="{5DE98830-BC97-456A-834D-95334ECB7406}" srcOrd="0" destOrd="0" presId="urn:microsoft.com/office/officeart/2005/8/layout/hProcess9"/>
    <dgm:cxn modelId="{134AD1CC-8895-46C4-91E3-00EB53B9EF08}" srcId="{352172EC-30A7-4ED5-909A-03751FC862A0}" destId="{A9D30090-AE1C-4C29-8C4A-3F870B6AAC7B}" srcOrd="1" destOrd="0" parTransId="{6596E2B2-B2CF-4F7B-ADF0-EF2850C15C34}" sibTransId="{8CBC69E8-6EF2-4BC5-88C4-0287FA694A3D}"/>
    <dgm:cxn modelId="{0D2FDD22-2FAA-44B4-8DF0-E584B673EC23}" type="presOf" srcId="{0E7746CA-FA7F-4B51-84AB-47CBE6960E2A}" destId="{0810C5A1-25AC-4498-BBB5-1ED8CD1CF2DD}" srcOrd="0" destOrd="0" presId="urn:microsoft.com/office/officeart/2005/8/layout/hProcess9"/>
    <dgm:cxn modelId="{C992086D-A20A-42D6-961A-A797D55ACD5F}" srcId="{89E7F26D-1989-4745-B31A-6FB3FD0D0F95}" destId="{0E55A9BA-02E7-419E-A67D-D05834C44186}" srcOrd="1" destOrd="0" parTransId="{42A4855B-6C71-440C-A4AD-FF7616F662CA}" sibTransId="{6AD57FBA-E296-492F-A223-3D13CB5685B2}"/>
    <dgm:cxn modelId="{C6155CAB-CD1B-47C6-8F46-C2A825A254C6}" srcId="{352172EC-30A7-4ED5-909A-03751FC862A0}" destId="{427559E6-FEBC-4A0E-8926-51A048DC2771}" srcOrd="2" destOrd="0" parTransId="{C00858A6-D5EE-48B8-912C-366A25A7090A}" sibTransId="{4C99F32B-9BA3-43CA-A3A1-07D2B3AB1B06}"/>
    <dgm:cxn modelId="{EFF06461-063E-474D-A66A-F11EFB80B9FB}" type="presOf" srcId="{A9D30090-AE1C-4C29-8C4A-3F870B6AAC7B}" destId="{4A42F560-5BAA-47D7-AEE3-05B2F2DD2F8F}" srcOrd="0" destOrd="0" presId="urn:microsoft.com/office/officeart/2005/8/layout/hProcess9"/>
    <dgm:cxn modelId="{639FDA6C-D290-41AE-900C-1D1E62977119}" srcId="{89E7F26D-1989-4745-B31A-6FB3FD0D0F95}" destId="{8D8D0459-165B-4EBF-9608-DE639A109A8C}" srcOrd="0" destOrd="0" parTransId="{A86C9466-6610-4608-9B2A-2ABAD551F1E9}" sibTransId="{A6BDE588-D625-4BD7-91BF-DD878976AD9E}"/>
    <dgm:cxn modelId="{45D2F642-0862-4424-8EA0-3823FE60764E}" srcId="{427559E6-FEBC-4A0E-8926-51A048DC2771}" destId="{90DDCABB-520B-4AAC-A2A6-94753E35D2BE}" srcOrd="0" destOrd="0" parTransId="{CACCE152-26C7-4E70-BE0A-758B704FDB0D}" sibTransId="{AE2A3FBB-DAA4-4304-8C6E-6CC591F86999}"/>
    <dgm:cxn modelId="{AC2C7A57-6699-49E5-A929-83616E6A5CFF}" srcId="{A9D30090-AE1C-4C29-8C4A-3F870B6AAC7B}" destId="{94E3BE11-D098-4F25-A83F-C4F9E5E873D6}" srcOrd="1" destOrd="0" parTransId="{D8CB8E6D-4571-4FCA-96A3-A74A98B1BA89}" sibTransId="{03AC38D8-FE1F-468A-B148-0B51A14C6FC8}"/>
    <dgm:cxn modelId="{4FBACEF9-AE10-4FDE-8B37-CCA1BB401EA5}" srcId="{352172EC-30A7-4ED5-909A-03751FC862A0}" destId="{89E7F26D-1989-4745-B31A-6FB3FD0D0F95}" srcOrd="0" destOrd="0" parTransId="{2BEDE693-5989-4DBF-A7D7-C8AB49089913}" sibTransId="{4F32BB27-0646-4D71-AE33-6D24093336E4}"/>
    <dgm:cxn modelId="{5E16F684-86F1-4E88-A7CC-3BD9706B9C17}" srcId="{352172EC-30A7-4ED5-909A-03751FC862A0}" destId="{0E7746CA-FA7F-4B51-84AB-47CBE6960E2A}" srcOrd="3" destOrd="0" parTransId="{8C59C743-C7E9-48F3-ABF9-D0C078DB5BB5}" sibTransId="{5E9C5790-4650-454F-920F-F907A904F7E8}"/>
    <dgm:cxn modelId="{DB46610B-33B2-43E1-BD5F-0D03FCBEA975}" srcId="{0E7746CA-FA7F-4B51-84AB-47CBE6960E2A}" destId="{DF80DE5E-B75A-482E-98F3-9BB18CD30EF2}" srcOrd="0" destOrd="0" parTransId="{31C3048A-01DE-4001-81A0-7967B0D80CD2}" sibTransId="{E2358370-9238-462E-B888-14658DE5F47C}"/>
    <dgm:cxn modelId="{80CA7787-6041-4ACF-A791-AC415CEBA82E}" srcId="{427559E6-FEBC-4A0E-8926-51A048DC2771}" destId="{4652E755-6488-4D9E-88E4-AC01BEA2568D}" srcOrd="2" destOrd="0" parTransId="{6BC32C91-8258-4BAE-8268-EAC220E01596}" sibTransId="{C25F0408-6EB4-4054-989D-ADEFB1F32EA5}"/>
    <dgm:cxn modelId="{9E932FA9-B155-4EAA-925A-58B4D8B67AF8}" type="presOf" srcId="{AD15B59E-D53A-4229-8A5B-ECE307FAD227}" destId="{82D5AF6F-F3C3-4B64-A8B5-8B702F77ADBA}" srcOrd="0" destOrd="2" presId="urn:microsoft.com/office/officeart/2005/8/layout/hProcess9"/>
    <dgm:cxn modelId="{F35543BC-E759-4E9F-92B6-B346B4BE9ADB}" type="presOf" srcId="{90DDCABB-520B-4AAC-A2A6-94753E35D2BE}" destId="{82D5AF6F-F3C3-4B64-A8B5-8B702F77ADBA}" srcOrd="0" destOrd="1" presId="urn:microsoft.com/office/officeart/2005/8/layout/hProcess9"/>
    <dgm:cxn modelId="{8FCA27BE-D10B-4216-8962-4E8316204368}" type="presOf" srcId="{0E55A9BA-02E7-419E-A67D-D05834C44186}" destId="{D8975A6E-48EC-44DD-B276-7BCEE6B4C872}" srcOrd="0" destOrd="2" presId="urn:microsoft.com/office/officeart/2005/8/layout/hProcess9"/>
    <dgm:cxn modelId="{838B6297-F0A5-473E-981E-19B96407F352}" type="presOf" srcId="{427559E6-FEBC-4A0E-8926-51A048DC2771}" destId="{82D5AF6F-F3C3-4B64-A8B5-8B702F77ADBA}" srcOrd="0" destOrd="0" presId="urn:microsoft.com/office/officeart/2005/8/layout/hProcess9"/>
    <dgm:cxn modelId="{2D3BF7BA-1EE4-4E34-B96A-D967FE52752D}" type="presOf" srcId="{89E7F26D-1989-4745-B31A-6FB3FD0D0F95}" destId="{D8975A6E-48EC-44DD-B276-7BCEE6B4C872}" srcOrd="0" destOrd="0" presId="urn:microsoft.com/office/officeart/2005/8/layout/hProcess9"/>
    <dgm:cxn modelId="{7A42ED78-C5C1-4820-A9D7-7784D6E1035F}" type="presOf" srcId="{4652E755-6488-4D9E-88E4-AC01BEA2568D}" destId="{82D5AF6F-F3C3-4B64-A8B5-8B702F77ADBA}" srcOrd="0" destOrd="3" presId="urn:microsoft.com/office/officeart/2005/8/layout/hProcess9"/>
    <dgm:cxn modelId="{8332F31F-59B8-4B75-8C7C-7B3256DA4DFD}" type="presOf" srcId="{9EECD526-550B-4863-A45F-5D7AA10C5A7A}" destId="{4A42F560-5BAA-47D7-AEE3-05B2F2DD2F8F}" srcOrd="0" destOrd="1" presId="urn:microsoft.com/office/officeart/2005/8/layout/hProcess9"/>
    <dgm:cxn modelId="{804C4640-A500-4A12-AE88-63AF68BD21BE}" type="presOf" srcId="{DF80DE5E-B75A-482E-98F3-9BB18CD30EF2}" destId="{0810C5A1-25AC-4498-BBB5-1ED8CD1CF2DD}" srcOrd="0" destOrd="1" presId="urn:microsoft.com/office/officeart/2005/8/layout/hProcess9"/>
    <dgm:cxn modelId="{3609ED3D-AD50-4988-AF5A-33F1D0948951}" type="presOf" srcId="{8D8D0459-165B-4EBF-9608-DE639A109A8C}" destId="{D8975A6E-48EC-44DD-B276-7BCEE6B4C872}" srcOrd="0" destOrd="1" presId="urn:microsoft.com/office/officeart/2005/8/layout/hProcess9"/>
    <dgm:cxn modelId="{1A2431CB-5BB7-495B-BA9E-7EEFE331DC2E}" srcId="{427559E6-FEBC-4A0E-8926-51A048DC2771}" destId="{AD15B59E-D53A-4229-8A5B-ECE307FAD227}" srcOrd="1" destOrd="0" parTransId="{1B2692FD-385A-4265-9D0E-B9906F29F5E9}" sibTransId="{FBA9FADD-2594-4B98-BBFC-97E4A3CC8760}"/>
    <dgm:cxn modelId="{5C6D054B-F195-4FC0-9F76-A95ABD37AC06}" type="presParOf" srcId="{5DE98830-BC97-456A-834D-95334ECB7406}" destId="{4299E916-495D-49FF-B95A-ED499B1E606B}" srcOrd="0" destOrd="0" presId="urn:microsoft.com/office/officeart/2005/8/layout/hProcess9"/>
    <dgm:cxn modelId="{C49ECABC-4293-47B4-A033-8358AB8BFECF}" type="presParOf" srcId="{5DE98830-BC97-456A-834D-95334ECB7406}" destId="{D2259F8D-7B0A-462D-8681-86C58F708B2E}" srcOrd="1" destOrd="0" presId="urn:microsoft.com/office/officeart/2005/8/layout/hProcess9"/>
    <dgm:cxn modelId="{70ADE3BF-B2BE-4C74-8734-D0DC958FCF55}" type="presParOf" srcId="{D2259F8D-7B0A-462D-8681-86C58F708B2E}" destId="{D8975A6E-48EC-44DD-B276-7BCEE6B4C872}" srcOrd="0" destOrd="0" presId="urn:microsoft.com/office/officeart/2005/8/layout/hProcess9"/>
    <dgm:cxn modelId="{2957E510-0669-4BF8-84B4-A7FF82C36E51}" type="presParOf" srcId="{D2259F8D-7B0A-462D-8681-86C58F708B2E}" destId="{18562D06-0ECA-47DC-A487-20A23AFF3437}" srcOrd="1" destOrd="0" presId="urn:microsoft.com/office/officeart/2005/8/layout/hProcess9"/>
    <dgm:cxn modelId="{72CAF23E-B62F-4045-AD20-A71F0E32A5D1}" type="presParOf" srcId="{D2259F8D-7B0A-462D-8681-86C58F708B2E}" destId="{4A42F560-5BAA-47D7-AEE3-05B2F2DD2F8F}" srcOrd="2" destOrd="0" presId="urn:microsoft.com/office/officeart/2005/8/layout/hProcess9"/>
    <dgm:cxn modelId="{689E0722-4BBF-4BE1-AD6D-ADFCC5DBDDE7}" type="presParOf" srcId="{D2259F8D-7B0A-462D-8681-86C58F708B2E}" destId="{8A190DA9-8B5D-4FCD-8CB3-A44FDC51B05E}" srcOrd="3" destOrd="0" presId="urn:microsoft.com/office/officeart/2005/8/layout/hProcess9"/>
    <dgm:cxn modelId="{F1A02E3C-488A-4285-B79A-6A50F5158694}" type="presParOf" srcId="{D2259F8D-7B0A-462D-8681-86C58F708B2E}" destId="{82D5AF6F-F3C3-4B64-A8B5-8B702F77ADBA}" srcOrd="4" destOrd="0" presId="urn:microsoft.com/office/officeart/2005/8/layout/hProcess9"/>
    <dgm:cxn modelId="{48980A5B-18F9-4EC8-97DA-870454C595B4}" type="presParOf" srcId="{D2259F8D-7B0A-462D-8681-86C58F708B2E}" destId="{58BF7A1E-EE34-4BCB-8CCA-5423C0BAFD42}" srcOrd="5" destOrd="0" presId="urn:microsoft.com/office/officeart/2005/8/layout/hProcess9"/>
    <dgm:cxn modelId="{A223B38C-8375-4329-A8C0-4E512C62F7D7}" type="presParOf" srcId="{D2259F8D-7B0A-462D-8681-86C58F708B2E}" destId="{0810C5A1-25AC-4498-BBB5-1ED8CD1CF2D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BDB793-500F-4556-8C01-824401C89108}" type="datetimeFigureOut">
              <a:rPr lang="en-US" smtClean="0"/>
              <a:t>11/24/2014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C513AA-49FB-47CC-8151-A89DE8BF40D5}" type="slidenum">
              <a:rPr lang="en-US" smtClean="0"/>
              <a:t>‹#›</a:t>
            </a:fld>
            <a:endParaRPr lang="en-US"/>
          </a:p>
        </p:txBody>
      </p:sp>
    </p:spTree>
    <p:extLst>
      <p:ext uri="{BB962C8B-B14F-4D97-AF65-F5344CB8AC3E}">
        <p14:creationId xmlns:p14="http://schemas.microsoft.com/office/powerpoint/2010/main" val="361017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3EBFD-C488-4B85-8E4F-1B3F3BE6B838}" type="slidenum">
              <a:rPr lang="en-US" smtClean="0"/>
              <a:t>56</a:t>
            </a:fld>
            <a:endParaRPr lang="en-US"/>
          </a:p>
        </p:txBody>
      </p:sp>
    </p:spTree>
    <p:extLst>
      <p:ext uri="{BB962C8B-B14F-4D97-AF65-F5344CB8AC3E}">
        <p14:creationId xmlns:p14="http://schemas.microsoft.com/office/powerpoint/2010/main" val="2176091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3429000"/>
            <a:ext cx="7772400" cy="10096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4495800"/>
            <a:ext cx="7772400" cy="533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248F2D-8992-46C6-85B5-D702CE9750A0}" type="datetimeFigureOut">
              <a:rPr lang="en-US" smtClean="0"/>
              <a:t>11/24/2014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491906-5CCC-4A29-A658-4007328969FC}" type="slidenum">
              <a:rPr lang="en-US" smtClean="0"/>
              <a:t>‹#›</a:t>
            </a:fld>
            <a:endParaRPr lang="en-US" dirty="0"/>
          </a:p>
        </p:txBody>
      </p:sp>
      <p:sp>
        <p:nvSpPr>
          <p:cNvPr id="14" name="Content Placeholder 13"/>
          <p:cNvSpPr>
            <a:spLocks noGrp="1"/>
          </p:cNvSpPr>
          <p:nvPr>
            <p:ph sz="quarter" idx="13"/>
          </p:nvPr>
        </p:nvSpPr>
        <p:spPr>
          <a:xfrm>
            <a:off x="685800" y="5105400"/>
            <a:ext cx="7772400" cy="1066800"/>
          </a:xfrm>
        </p:spPr>
        <p:txBody>
          <a:bodyPr>
            <a:normAutofit/>
          </a:bodyPr>
          <a:lstStyle>
            <a:lvl1pPr marL="0" indent="0">
              <a:buFontTx/>
              <a:buNone/>
              <a:defRPr sz="2400" b="0" i="1"/>
            </a:lvl1pPr>
          </a:lstStyle>
          <a:p>
            <a:pPr lvl="0"/>
            <a:r>
              <a:rPr lang="en-US" smtClean="0"/>
              <a:t>Click to edit Master text styles</a:t>
            </a:r>
          </a:p>
        </p:txBody>
      </p:sp>
    </p:spTree>
    <p:extLst>
      <p:ext uri="{BB962C8B-B14F-4D97-AF65-F5344CB8AC3E}">
        <p14:creationId xmlns:p14="http://schemas.microsoft.com/office/powerpoint/2010/main" val="228481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990600"/>
            <a:ext cx="8229600" cy="6096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48F2D-8992-46C6-85B5-D702CE9750A0}" type="datetimeFigureOut">
              <a:rPr lang="en-US" smtClean="0"/>
              <a:t>11/24/2014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491906-5CCC-4A29-A658-4007328969FC}" type="slidenum">
              <a:rPr lang="en-US" smtClean="0"/>
              <a:t>‹#›</a:t>
            </a:fld>
            <a:endParaRPr lang="en-US" dirty="0"/>
          </a:p>
        </p:txBody>
      </p:sp>
    </p:spTree>
    <p:extLst>
      <p:ext uri="{BB962C8B-B14F-4D97-AF65-F5344CB8AC3E}">
        <p14:creationId xmlns:p14="http://schemas.microsoft.com/office/powerpoint/2010/main" val="238603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9906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248F2D-8992-46C6-85B5-D702CE9750A0}" type="datetimeFigureOut">
              <a:rPr lang="en-US" smtClean="0"/>
              <a:t>11/24/2014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491906-5CCC-4A29-A658-4007328969FC}" type="slidenum">
              <a:rPr lang="en-US" smtClean="0"/>
              <a:t>‹#›</a:t>
            </a:fld>
            <a:endParaRPr lang="en-US" dirty="0"/>
          </a:p>
        </p:txBody>
      </p:sp>
    </p:spTree>
    <p:extLst>
      <p:ext uri="{BB962C8B-B14F-4D97-AF65-F5344CB8AC3E}">
        <p14:creationId xmlns:p14="http://schemas.microsoft.com/office/powerpoint/2010/main" val="26351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96012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03120"/>
            <a:ext cx="822960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48F2D-8992-46C6-85B5-D702CE9750A0}" type="datetimeFigureOut">
              <a:rPr lang="en-US" smtClean="0"/>
              <a:t>11/24/2014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491906-5CCC-4A29-A658-4007328969FC}" type="slidenum">
              <a:rPr lang="en-US" smtClean="0"/>
              <a:t>‹#›</a:t>
            </a:fld>
            <a:endParaRPr lang="en-US" dirty="0"/>
          </a:p>
        </p:txBody>
      </p:sp>
    </p:spTree>
    <p:extLst>
      <p:ext uri="{BB962C8B-B14F-4D97-AF65-F5344CB8AC3E}">
        <p14:creationId xmlns:p14="http://schemas.microsoft.com/office/powerpoint/2010/main" val="419211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48F2D-8992-46C6-85B5-D702CE9750A0}" type="datetimeFigureOut">
              <a:rPr lang="en-US" smtClean="0"/>
              <a:t>11/24/2014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491906-5CCC-4A29-A658-4007328969FC}" type="slidenum">
              <a:rPr lang="en-US" smtClean="0"/>
              <a:t>‹#›</a:t>
            </a:fld>
            <a:endParaRPr lang="en-US" dirty="0"/>
          </a:p>
        </p:txBody>
      </p:sp>
    </p:spTree>
    <p:extLst>
      <p:ext uri="{BB962C8B-B14F-4D97-AF65-F5344CB8AC3E}">
        <p14:creationId xmlns:p14="http://schemas.microsoft.com/office/powerpoint/2010/main" val="89437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960120"/>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103120"/>
            <a:ext cx="4038600" cy="406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03120"/>
            <a:ext cx="4038600" cy="406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248F2D-8992-46C6-85B5-D702CE9750A0}" type="datetimeFigureOut">
              <a:rPr lang="en-US" smtClean="0"/>
              <a:t>11/24/2014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491906-5CCC-4A29-A658-4007328969FC}" type="slidenum">
              <a:rPr lang="en-US" smtClean="0"/>
              <a:t>‹#›</a:t>
            </a:fld>
            <a:endParaRPr lang="en-US" dirty="0"/>
          </a:p>
        </p:txBody>
      </p:sp>
    </p:spTree>
    <p:extLst>
      <p:ext uri="{BB962C8B-B14F-4D97-AF65-F5344CB8AC3E}">
        <p14:creationId xmlns:p14="http://schemas.microsoft.com/office/powerpoint/2010/main" val="285813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9601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031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43200"/>
            <a:ext cx="4040188" cy="34015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031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43200"/>
            <a:ext cx="4041775" cy="34015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248F2D-8992-46C6-85B5-D702CE9750A0}" type="datetimeFigureOut">
              <a:rPr lang="en-US" smtClean="0"/>
              <a:t>11/24/2014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491906-5CCC-4A29-A658-4007328969FC}" type="slidenum">
              <a:rPr lang="en-US" smtClean="0"/>
              <a:t>‹#›</a:t>
            </a:fld>
            <a:endParaRPr lang="en-US" dirty="0"/>
          </a:p>
        </p:txBody>
      </p:sp>
    </p:spTree>
    <p:extLst>
      <p:ext uri="{BB962C8B-B14F-4D97-AF65-F5344CB8AC3E}">
        <p14:creationId xmlns:p14="http://schemas.microsoft.com/office/powerpoint/2010/main" val="236568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96012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48F2D-8992-46C6-85B5-D702CE9750A0}" type="datetimeFigureOut">
              <a:rPr lang="en-US" smtClean="0"/>
              <a:t>11/24/2014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491906-5CCC-4A29-A658-4007328969FC}" type="slidenum">
              <a:rPr lang="en-US" smtClean="0"/>
              <a:t>‹#›</a:t>
            </a:fld>
            <a:endParaRPr lang="en-US" dirty="0"/>
          </a:p>
        </p:txBody>
      </p:sp>
    </p:spTree>
    <p:extLst>
      <p:ext uri="{BB962C8B-B14F-4D97-AF65-F5344CB8AC3E}">
        <p14:creationId xmlns:p14="http://schemas.microsoft.com/office/powerpoint/2010/main" val="87966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6D248F2D-8992-46C6-85B5-D702CE9750A0}" type="datetimeFigureOut">
              <a:rPr lang="en-US" smtClean="0"/>
              <a:t>11/24/2014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491906-5CCC-4A29-A658-4007328969FC}" type="slidenum">
              <a:rPr lang="en-US" smtClean="0"/>
              <a:t>‹#›</a:t>
            </a:fld>
            <a:endParaRPr lang="en-US" dirty="0"/>
          </a:p>
        </p:txBody>
      </p:sp>
    </p:spTree>
    <p:extLst>
      <p:ext uri="{BB962C8B-B14F-4D97-AF65-F5344CB8AC3E}">
        <p14:creationId xmlns:p14="http://schemas.microsoft.com/office/powerpoint/2010/main" val="12673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96012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60120"/>
            <a:ext cx="5111750" cy="5212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48840"/>
            <a:ext cx="3008313" cy="40507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48F2D-8992-46C6-85B5-D702CE9750A0}" type="datetimeFigureOut">
              <a:rPr lang="en-US" smtClean="0"/>
              <a:t>11/24/2014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491906-5CCC-4A29-A658-4007328969FC}" type="slidenum">
              <a:rPr lang="en-US" smtClean="0"/>
              <a:t>‹#›</a:t>
            </a:fld>
            <a:endParaRPr lang="en-US" dirty="0"/>
          </a:p>
        </p:txBody>
      </p:sp>
    </p:spTree>
    <p:extLst>
      <p:ext uri="{BB962C8B-B14F-4D97-AF65-F5344CB8AC3E}">
        <p14:creationId xmlns:p14="http://schemas.microsoft.com/office/powerpoint/2010/main" val="297466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736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48F2D-8992-46C6-85B5-D702CE9750A0}" type="datetimeFigureOut">
              <a:rPr lang="en-US" smtClean="0"/>
              <a:t>11/24/2014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491906-5CCC-4A29-A658-4007328969FC}" type="slidenum">
              <a:rPr lang="en-US" smtClean="0"/>
              <a:t>‹#›</a:t>
            </a:fld>
            <a:endParaRPr lang="en-US" dirty="0"/>
          </a:p>
        </p:txBody>
      </p:sp>
    </p:spTree>
    <p:extLst>
      <p:ext uri="{BB962C8B-B14F-4D97-AF65-F5344CB8AC3E}">
        <p14:creationId xmlns:p14="http://schemas.microsoft.com/office/powerpoint/2010/main" val="86247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48F2D-8992-46C6-85B5-D702CE9750A0}" type="datetimeFigureOut">
              <a:rPr lang="en-US" smtClean="0"/>
              <a:t>11/24/2014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1906-5CCC-4A29-A658-4007328969FC}" type="slidenum">
              <a:rPr lang="en-US" smtClean="0"/>
              <a:t>‹#›</a:t>
            </a:fld>
            <a:endParaRPr lang="en-US" dirty="0"/>
          </a:p>
        </p:txBody>
      </p:sp>
    </p:spTree>
    <p:extLst>
      <p:ext uri="{BB962C8B-B14F-4D97-AF65-F5344CB8AC3E}">
        <p14:creationId xmlns:p14="http://schemas.microsoft.com/office/powerpoint/2010/main" val="10237662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b="1" kern="1200">
          <a:solidFill>
            <a:srgbClr val="007DC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rgbClr val="62625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image" Target="../media/image14.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stayconnected2014.org/" TargetMode="External"/><Relationship Id="rId2" Type="http://schemas.openxmlformats.org/officeDocument/2006/relationships/hyperlink" Target="http://www.chpso.org/post/new-connectors-are-coming" TargetMode="External"/><Relationship Id="rId1" Type="http://schemas.openxmlformats.org/officeDocument/2006/relationships/slideLayout" Target="../slideLayouts/slideLayout2.xml"/><Relationship Id="rId5" Type="http://schemas.openxmlformats.org/officeDocument/2006/relationships/hyperlink" Target="http://www.aami.org/hottopics/connectors/" TargetMode="External"/><Relationship Id="rId4" Type="http://schemas.openxmlformats.org/officeDocument/2006/relationships/hyperlink" Target="http://eepurl.com/K3hCP"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rjaffe@chpso.org" TargetMode="External"/><Relationship Id="rId2" Type="http://schemas.openxmlformats.org/officeDocument/2006/relationships/hyperlink" Target="http://eepurl.com/od9Qj"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goo.gl/HgEhQ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1520"/>
            <a:ext cx="7482840" cy="1009650"/>
          </a:xfrm>
        </p:spPr>
        <p:txBody>
          <a:bodyPr>
            <a:noAutofit/>
          </a:bodyPr>
          <a:lstStyle/>
          <a:p>
            <a:r>
              <a:rPr lang="en-US" sz="5400" dirty="0"/>
              <a:t>Syringes and infusion lines – big changes ahead</a:t>
            </a:r>
            <a:r>
              <a:rPr lang="en-US" dirty="0" smtClean="0"/>
              <a:t/>
            </a:r>
            <a:br>
              <a:rPr lang="en-US" dirty="0" smtClean="0"/>
            </a:br>
            <a:endParaRPr lang="en-US" dirty="0"/>
          </a:p>
        </p:txBody>
      </p:sp>
      <p:sp>
        <p:nvSpPr>
          <p:cNvPr id="4" name="Content Placeholder 3"/>
          <p:cNvSpPr>
            <a:spLocks noGrp="1"/>
          </p:cNvSpPr>
          <p:nvPr>
            <p:ph sz="quarter" idx="13"/>
          </p:nvPr>
        </p:nvSpPr>
        <p:spPr>
          <a:xfrm>
            <a:off x="706120" y="4292600"/>
            <a:ext cx="7772400" cy="1066800"/>
          </a:xfrm>
        </p:spPr>
        <p:txBody>
          <a:bodyPr>
            <a:noAutofit/>
          </a:bodyPr>
          <a:lstStyle/>
          <a:p>
            <a:pPr algn="ctr"/>
            <a:r>
              <a:rPr lang="en-US" sz="2000" b="1" dirty="0" smtClean="0">
                <a:solidFill>
                  <a:schemeClr val="tx1"/>
                </a:solidFill>
              </a:rPr>
              <a:t>Rory </a:t>
            </a:r>
            <a:r>
              <a:rPr lang="en-US" sz="2000" b="1" dirty="0">
                <a:solidFill>
                  <a:schemeClr val="tx1"/>
                </a:solidFill>
              </a:rPr>
              <a:t>Jaffe, MD MBA</a:t>
            </a:r>
          </a:p>
          <a:p>
            <a:pPr algn="ctr"/>
            <a:r>
              <a:rPr lang="en-US" sz="2000" b="1" dirty="0">
                <a:solidFill>
                  <a:schemeClr val="tx1"/>
                </a:solidFill>
              </a:rPr>
              <a:t>Executive Director</a:t>
            </a:r>
          </a:p>
          <a:p>
            <a:pPr algn="ctr"/>
            <a:r>
              <a:rPr lang="en-US" sz="2000" b="1" dirty="0">
                <a:solidFill>
                  <a:schemeClr val="tx1"/>
                </a:solidFill>
              </a:rPr>
              <a:t>California Hospital Patient Safety Organization (CHPSO)</a:t>
            </a:r>
          </a:p>
          <a:p>
            <a:pPr algn="ctr"/>
            <a:r>
              <a:rPr lang="en-US" sz="2000" b="1" dirty="0">
                <a:solidFill>
                  <a:schemeClr val="tx1"/>
                </a:solidFill>
              </a:rPr>
              <a:t>Member Small Bore Connectors ISO work </a:t>
            </a:r>
            <a:r>
              <a:rPr lang="en-US" sz="2000" b="1" dirty="0" smtClean="0">
                <a:solidFill>
                  <a:schemeClr val="tx1"/>
                </a:solidFill>
              </a:rPr>
              <a:t>group</a:t>
            </a:r>
            <a:endParaRPr lang="en-US" sz="2000" b="1" dirty="0">
              <a:solidFill>
                <a:schemeClr val="tx1"/>
              </a:solidFill>
            </a:endParaRPr>
          </a:p>
        </p:txBody>
      </p:sp>
      <p:sp>
        <p:nvSpPr>
          <p:cNvPr id="3" name="Rectangle 2"/>
          <p:cNvSpPr/>
          <p:nvPr/>
        </p:nvSpPr>
        <p:spPr>
          <a:xfrm>
            <a:off x="467360" y="6013380"/>
            <a:ext cx="8382000" cy="646331"/>
          </a:xfrm>
          <a:prstGeom prst="rect">
            <a:avLst/>
          </a:prstGeom>
        </p:spPr>
        <p:txBody>
          <a:bodyPr wrap="square">
            <a:spAutoFit/>
          </a:bodyPr>
          <a:lstStyle/>
          <a:p>
            <a:pPr algn="ctr"/>
            <a:r>
              <a:rPr lang="en-US" dirty="0"/>
              <a:t>Some illustrations provided courtesy of ASPEN: American Society for Parenteral and Enteral Nutrition</a:t>
            </a:r>
          </a:p>
        </p:txBody>
      </p:sp>
    </p:spTree>
    <p:extLst>
      <p:ext uri="{BB962C8B-B14F-4D97-AF65-F5344CB8AC3E}">
        <p14:creationId xmlns:p14="http://schemas.microsoft.com/office/powerpoint/2010/main" val="193596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Different connectors</a:t>
            </a:r>
            <a:endParaRPr lang="en-US" dirty="0"/>
          </a:p>
        </p:txBody>
      </p:sp>
      <p:sp>
        <p:nvSpPr>
          <p:cNvPr id="3" name="Content Placeholder 2"/>
          <p:cNvSpPr>
            <a:spLocks noGrp="1"/>
          </p:cNvSpPr>
          <p:nvPr>
            <p:ph idx="1"/>
          </p:nvPr>
        </p:nvSpPr>
        <p:spPr/>
        <p:txBody>
          <a:bodyPr/>
          <a:lstStyle/>
          <a:p>
            <a:r>
              <a:rPr lang="en-US" smtClean="0"/>
              <a:t>Incompatible connectors would have prevented this, and most other wrong route errors</a:t>
            </a:r>
            <a:endParaRPr lang="en-US" dirty="0" smtClean="0"/>
          </a:p>
        </p:txBody>
      </p:sp>
    </p:spTree>
    <p:extLst>
      <p:ext uri="{BB962C8B-B14F-4D97-AF65-F5344CB8AC3E}">
        <p14:creationId xmlns:p14="http://schemas.microsoft.com/office/powerpoint/2010/main" val="8522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Contributing risk factors</a:t>
            </a:r>
            <a:endParaRPr lang="en-US" dirty="0"/>
          </a:p>
        </p:txBody>
      </p:sp>
      <p:sp>
        <p:nvSpPr>
          <p:cNvPr id="4" name="Content Placeholder 3"/>
          <p:cNvSpPr>
            <a:spLocks noGrp="1"/>
          </p:cNvSpPr>
          <p:nvPr>
            <p:ph idx="1"/>
          </p:nvPr>
        </p:nvSpPr>
        <p:spPr/>
        <p:txBody>
          <a:bodyPr/>
          <a:lstStyle/>
          <a:p>
            <a:r>
              <a:rPr lang="en-US" dirty="0" smtClean="0"/>
              <a:t>Compatible tubing between unlike systems</a:t>
            </a:r>
          </a:p>
          <a:p>
            <a:r>
              <a:rPr lang="en-US" dirty="0" err="1" smtClean="0"/>
              <a:t>Luer</a:t>
            </a:r>
            <a:r>
              <a:rPr lang="en-US" dirty="0" smtClean="0"/>
              <a:t> connectors used for unlike purposes</a:t>
            </a:r>
          </a:p>
          <a:p>
            <a:r>
              <a:rPr lang="en-US" dirty="0" smtClean="0"/>
              <a:t>IV syringes used for oral meds and neuraxial meds</a:t>
            </a:r>
          </a:p>
          <a:p>
            <a:r>
              <a:rPr lang="en-US" dirty="0" smtClean="0"/>
              <a:t>Universal spike for reservoir</a:t>
            </a:r>
          </a:p>
        </p:txBody>
      </p:sp>
    </p:spTree>
    <p:extLst>
      <p:ext uri="{BB962C8B-B14F-4D97-AF65-F5344CB8AC3E}">
        <p14:creationId xmlns:p14="http://schemas.microsoft.com/office/powerpoint/2010/main" val="2710761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Incidence of death from misconnections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Unknown but misconnections can be rapidly lethal: examples</a:t>
            </a:r>
          </a:p>
          <a:p>
            <a:pPr lvl="1"/>
            <a:r>
              <a:rPr lang="en-US" dirty="0" smtClean="0"/>
              <a:t>Neuraxial medications administered intravenously (e.g., bupivacaine)</a:t>
            </a:r>
          </a:p>
          <a:p>
            <a:pPr lvl="1"/>
            <a:r>
              <a:rPr lang="en-US" dirty="0" smtClean="0"/>
              <a:t>Enteral solutions administered intravenously</a:t>
            </a:r>
          </a:p>
          <a:p>
            <a:pPr lvl="1"/>
            <a:r>
              <a:rPr lang="en-US" dirty="0" smtClean="0"/>
              <a:t>IV medications administered </a:t>
            </a:r>
            <a:r>
              <a:rPr lang="en-US" dirty="0" err="1" smtClean="0"/>
              <a:t>neuraxially</a:t>
            </a:r>
            <a:endParaRPr lang="en-US" dirty="0" smtClean="0"/>
          </a:p>
          <a:p>
            <a:pPr lvl="1"/>
            <a:r>
              <a:rPr lang="en-US" dirty="0" smtClean="0"/>
              <a:t>Air from blood pressure cuff connected intravenously</a:t>
            </a:r>
          </a:p>
          <a:p>
            <a:r>
              <a:rPr lang="en-US" dirty="0" smtClean="0"/>
              <a:t>Mostly preventable at low cost with addition of a “forcing function” that prevents cross-connection</a:t>
            </a:r>
          </a:p>
          <a:p>
            <a:r>
              <a:rPr lang="en-US" dirty="0" smtClean="0"/>
              <a:t>Forcing functions common for other connector purposes (e.g., anesthesia machines, medical gases)</a:t>
            </a:r>
          </a:p>
        </p:txBody>
      </p:sp>
    </p:spTree>
    <p:extLst>
      <p:ext uri="{BB962C8B-B14F-4D97-AF65-F5344CB8AC3E}">
        <p14:creationId xmlns:p14="http://schemas.microsoft.com/office/powerpoint/2010/main" val="3163166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2" descr="PIC00002"/>
          <p:cNvPicPr>
            <a:picLocks noChangeAspect="1" noChangeArrowheads="1"/>
          </p:cNvPicPr>
          <p:nvPr/>
        </p:nvPicPr>
        <p:blipFill>
          <a:blip r:embed="rId2" cstate="print"/>
          <a:srcRect/>
          <a:stretch>
            <a:fillRect/>
          </a:stretch>
        </p:blipFill>
        <p:spPr bwMode="auto">
          <a:xfrm>
            <a:off x="447040" y="121920"/>
            <a:ext cx="8290560" cy="6632448"/>
          </a:xfrm>
          <a:prstGeom prst="rect">
            <a:avLst/>
          </a:prstGeom>
          <a:noFill/>
          <a:ln w="9525">
            <a:noFill/>
            <a:miter lim="800000"/>
            <a:headEnd/>
            <a:tailEnd/>
          </a:ln>
        </p:spPr>
      </p:pic>
    </p:spTree>
    <p:extLst>
      <p:ext uri="{BB962C8B-B14F-4D97-AF65-F5344CB8AC3E}">
        <p14:creationId xmlns:p14="http://schemas.microsoft.com/office/powerpoint/2010/main" val="3751301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2" descr="PIC00002"/>
          <p:cNvPicPr>
            <a:picLocks noChangeAspect="1" noChangeArrowheads="1"/>
          </p:cNvPicPr>
          <p:nvPr/>
        </p:nvPicPr>
        <p:blipFill>
          <a:blip r:embed="rId2" cstate="print"/>
          <a:srcRect/>
          <a:stretch>
            <a:fillRect/>
          </a:stretch>
        </p:blipFill>
        <p:spPr bwMode="auto">
          <a:xfrm>
            <a:off x="426720" y="132080"/>
            <a:ext cx="8290560" cy="6614160"/>
          </a:xfrm>
          <a:prstGeom prst="rect">
            <a:avLst/>
          </a:prstGeom>
          <a:noFill/>
          <a:ln w="9525">
            <a:noFill/>
            <a:miter lim="800000"/>
            <a:headEnd/>
            <a:tailEnd/>
          </a:ln>
        </p:spPr>
      </p:pic>
      <p:cxnSp>
        <p:nvCxnSpPr>
          <p:cNvPr id="3" name="Straight Arrow Connector 2"/>
          <p:cNvCxnSpPr/>
          <p:nvPr/>
        </p:nvCxnSpPr>
        <p:spPr>
          <a:xfrm>
            <a:off x="3424844" y="482138"/>
            <a:ext cx="1088967" cy="40732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740131" y="1839883"/>
            <a:ext cx="1088967" cy="40732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340033" y="4832465"/>
            <a:ext cx="1088967" cy="40732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115887" y="3632662"/>
            <a:ext cx="544484" cy="856211"/>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297680" y="2010986"/>
            <a:ext cx="191192" cy="86868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376948" y="2635134"/>
            <a:ext cx="616528" cy="79386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89615" y="3632662"/>
            <a:ext cx="382385" cy="8423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121727" y="5364480"/>
            <a:ext cx="392083" cy="96150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332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5520"/>
            <a:ext cx="8229600" cy="924560"/>
          </a:xfrm>
        </p:spPr>
        <p:txBody>
          <a:bodyPr>
            <a:normAutofit fontScale="90000"/>
          </a:bodyPr>
          <a:lstStyle/>
          <a:p>
            <a:r>
              <a:rPr lang="en-US" dirty="0" smtClean="0"/>
              <a:t>Example forcing function: gas cylinders</a:t>
            </a:r>
            <a:endParaRPr lang="en-US" dirty="0"/>
          </a:p>
        </p:txBody>
      </p:sp>
      <p:sp>
        <p:nvSpPr>
          <p:cNvPr id="7" name="Content Placeholder 6"/>
          <p:cNvSpPr>
            <a:spLocks noGrp="1"/>
          </p:cNvSpPr>
          <p:nvPr>
            <p:ph idx="1"/>
          </p:nvPr>
        </p:nvSpPr>
        <p:spPr>
          <a:xfrm>
            <a:off x="407323" y="2204720"/>
            <a:ext cx="8229600" cy="4069080"/>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9423" y="2934567"/>
            <a:ext cx="28575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76" y="2105892"/>
            <a:ext cx="4572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732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Removing the risk factors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California law mandates:</a:t>
            </a:r>
          </a:p>
          <a:p>
            <a:pPr lvl="1"/>
            <a:r>
              <a:rPr lang="en-US" dirty="0" smtClean="0"/>
              <a:t>Incompatible connectors for unlike purposes (epidural vs enteral vs intravenous/hypodermic) by January 1, 2016</a:t>
            </a:r>
          </a:p>
          <a:p>
            <a:pPr lvl="1"/>
            <a:r>
              <a:rPr lang="en-US" dirty="0" smtClean="0"/>
              <a:t>Applies to </a:t>
            </a:r>
          </a:p>
          <a:p>
            <a:pPr lvl="2"/>
            <a:r>
              <a:rPr lang="en-US" dirty="0" smtClean="0"/>
              <a:t>General acute care hospitals</a:t>
            </a:r>
          </a:p>
          <a:p>
            <a:pPr lvl="2"/>
            <a:r>
              <a:rPr lang="en-US" dirty="0" smtClean="0"/>
              <a:t>Acute psychiatric hospitals</a:t>
            </a:r>
          </a:p>
          <a:p>
            <a:pPr lvl="2"/>
            <a:r>
              <a:rPr lang="en-US" dirty="0" smtClean="0"/>
              <a:t>Skilled nursing facilities</a:t>
            </a:r>
          </a:p>
          <a:p>
            <a:pPr lvl="2"/>
            <a:r>
              <a:rPr lang="en-US" dirty="0" smtClean="0"/>
              <a:t>Special hospitals (dentistry or maternity)</a:t>
            </a:r>
          </a:p>
          <a:p>
            <a:pPr lvl="0"/>
            <a:r>
              <a:rPr lang="en-US" dirty="0" smtClean="0"/>
              <a:t>California law does not mandate:</a:t>
            </a:r>
          </a:p>
          <a:p>
            <a:pPr lvl="1"/>
            <a:r>
              <a:rPr lang="en-US" dirty="0" smtClean="0"/>
              <a:t>Incompatible reservoir spikes</a:t>
            </a:r>
          </a:p>
          <a:p>
            <a:pPr lvl="0"/>
            <a:r>
              <a:rPr lang="en-US" dirty="0" smtClean="0"/>
              <a:t>Most cases seem to be errors at connector level, but still need caution</a:t>
            </a:r>
            <a:endParaRPr lang="en-US" dirty="0"/>
          </a:p>
        </p:txBody>
      </p:sp>
    </p:spTree>
    <p:extLst>
      <p:ext uri="{BB962C8B-B14F-4D97-AF65-F5344CB8AC3E}">
        <p14:creationId xmlns:p14="http://schemas.microsoft.com/office/powerpoint/2010/main" val="966783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353" y="3543300"/>
            <a:ext cx="7772400" cy="1362075"/>
          </a:xfrm>
        </p:spPr>
        <p:txBody>
          <a:bodyPr/>
          <a:lstStyle/>
          <a:p>
            <a:r>
              <a:rPr lang="en-US" dirty="0" smtClean="0"/>
              <a:t>The problem with proprietary solutions</a:t>
            </a:r>
            <a:endParaRPr lang="en-US" dirty="0"/>
          </a:p>
        </p:txBody>
      </p:sp>
    </p:spTree>
    <p:extLst>
      <p:ext uri="{BB962C8B-B14F-4D97-AF65-F5344CB8AC3E}">
        <p14:creationId xmlns:p14="http://schemas.microsoft.com/office/powerpoint/2010/main" val="1777519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Proprietary standards have been tried</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UK several years ago required non-compatible connectors for neuraxial use, but many problems arose</a:t>
            </a:r>
          </a:p>
          <a:p>
            <a:r>
              <a:rPr lang="en-US" dirty="0" smtClean="0"/>
              <a:t>Some styles of connectors caused usability issues during procedures</a:t>
            </a:r>
          </a:p>
          <a:p>
            <a:r>
              <a:rPr lang="en-US" dirty="0" smtClean="0"/>
              <a:t>Supply chain not standardized</a:t>
            </a:r>
          </a:p>
          <a:p>
            <a:pPr lvl="1"/>
            <a:r>
              <a:rPr lang="en-US" dirty="0" smtClean="0"/>
              <a:t>Some hospitals received distal connectors without proximal mates and didn’t recognize the issue until a clinician could not successfully complete a procedure</a:t>
            </a:r>
          </a:p>
          <a:p>
            <a:pPr lvl="1"/>
            <a:r>
              <a:rPr lang="en-US" dirty="0" smtClean="0"/>
              <a:t>Clinicians received surprises when new styles of connectors showed up</a:t>
            </a:r>
          </a:p>
          <a:p>
            <a:pPr lvl="1"/>
            <a:r>
              <a:rPr lang="en-US" dirty="0" smtClean="0"/>
              <a:t>Patients transferred from one facility to another could face connection barriers if facilities using different proprietary connectors</a:t>
            </a:r>
          </a:p>
          <a:p>
            <a:pPr lvl="0"/>
            <a:r>
              <a:rPr lang="en-US" dirty="0" smtClean="0"/>
              <a:t>Not completely sure that the misconnection problem was addressed</a:t>
            </a:r>
          </a:p>
        </p:txBody>
      </p:sp>
    </p:spTree>
    <p:extLst>
      <p:ext uri="{BB962C8B-B14F-4D97-AF65-F5344CB8AC3E}">
        <p14:creationId xmlns:p14="http://schemas.microsoft.com/office/powerpoint/2010/main" val="3664788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153" y="3360420"/>
            <a:ext cx="7772400" cy="1362075"/>
          </a:xfrm>
        </p:spPr>
        <p:txBody>
          <a:bodyPr/>
          <a:lstStyle/>
          <a:p>
            <a:r>
              <a:rPr lang="en-US" dirty="0" smtClean="0"/>
              <a:t>Standardization and testing of the new connectors</a:t>
            </a:r>
            <a:endParaRPr lang="en-US" dirty="0"/>
          </a:p>
        </p:txBody>
      </p:sp>
    </p:spTree>
    <p:extLst>
      <p:ext uri="{BB962C8B-B14F-4D97-AF65-F5344CB8AC3E}">
        <p14:creationId xmlns:p14="http://schemas.microsoft.com/office/powerpoint/2010/main" val="931993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Luer connectors were invented in the late 1890s to provide leak-free connections between glass hypodermic syringes and needles, while allowing easy fitting and removal by pushing together and pulling apart (“Luer slip”). Several years later, a variant was made with threads so that the connectors would be screwed together and secured (“Luer-lock”). Luer fittings became the standard for intravenous use, and then became popular for many other uses requiring small-bore connectors, from attaching blood pressure cuffs to inflation sources to connecting epidural catheters to anesthetic infusions. </a:t>
            </a:r>
            <a:endParaRPr lang="en-US" dirty="0" smtClean="0"/>
          </a:p>
        </p:txBody>
      </p:sp>
    </p:spTree>
    <p:extLst>
      <p:ext uri="{BB962C8B-B14F-4D97-AF65-F5344CB8AC3E}">
        <p14:creationId xmlns:p14="http://schemas.microsoft.com/office/powerpoint/2010/main" val="870935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Scope of the effort</a:t>
            </a:r>
            <a:endParaRPr lang="en-US" dirty="0"/>
          </a:p>
        </p:txBody>
      </p:sp>
      <p:sp>
        <p:nvSpPr>
          <p:cNvPr id="6" name="Text Placeholder 5"/>
          <p:cNvSpPr>
            <a:spLocks noGrp="1"/>
          </p:cNvSpPr>
          <p:nvPr>
            <p:ph type="body" idx="1"/>
          </p:nvPr>
        </p:nvSpPr>
        <p:spPr/>
        <p:txBody>
          <a:bodyPr>
            <a:normAutofit fontScale="92500" lnSpcReduction="20000"/>
          </a:bodyPr>
          <a:lstStyle/>
          <a:p>
            <a:r>
              <a:rPr lang="en-US" smtClean="0"/>
              <a:t>Small bore connectors for liquids and gases in healthcare</a:t>
            </a:r>
            <a:endParaRPr lang="en-US" dirty="0"/>
          </a:p>
        </p:txBody>
      </p:sp>
      <p:sp>
        <p:nvSpPr>
          <p:cNvPr id="5" name="Content Placeholder 4"/>
          <p:cNvSpPr>
            <a:spLocks noGrp="1"/>
          </p:cNvSpPr>
          <p:nvPr>
            <p:ph sz="half" idx="2"/>
          </p:nvPr>
        </p:nvSpPr>
        <p:spPr/>
        <p:txBody>
          <a:bodyPr>
            <a:normAutofit fontScale="85000" lnSpcReduction="20000"/>
          </a:bodyPr>
          <a:lstStyle/>
          <a:p>
            <a:r>
              <a:rPr lang="en-US" dirty="0" smtClean="0"/>
              <a:t>80369-1: general requirements for small-bore connectors</a:t>
            </a:r>
          </a:p>
          <a:p>
            <a:r>
              <a:rPr lang="en-US" dirty="0" smtClean="0"/>
              <a:t>80369-2: breathing systems and driving gases</a:t>
            </a:r>
          </a:p>
          <a:p>
            <a:r>
              <a:rPr lang="en-US" dirty="0" smtClean="0"/>
              <a:t>80369-3: enteral</a:t>
            </a:r>
          </a:p>
          <a:p>
            <a:r>
              <a:rPr lang="en-US" i="1" dirty="0" smtClean="0"/>
              <a:t>80369-4: urethral and urinary</a:t>
            </a:r>
          </a:p>
          <a:p>
            <a:r>
              <a:rPr lang="en-US" dirty="0" smtClean="0"/>
              <a:t>80369-5: limb cuff inflation</a:t>
            </a:r>
          </a:p>
          <a:p>
            <a:r>
              <a:rPr lang="en-US" dirty="0" smtClean="0"/>
              <a:t>80369-6: neuraxial</a:t>
            </a:r>
          </a:p>
          <a:p>
            <a:r>
              <a:rPr lang="en-US" dirty="0" smtClean="0"/>
              <a:t>80369-7: intravascular or hypodermic</a:t>
            </a:r>
          </a:p>
          <a:p>
            <a:r>
              <a:rPr lang="en-US" dirty="0" smtClean="0"/>
              <a:t>80369-20: common test methods</a:t>
            </a:r>
          </a:p>
        </p:txBody>
      </p:sp>
      <p:sp>
        <p:nvSpPr>
          <p:cNvPr id="7" name="Text Placeholder 6"/>
          <p:cNvSpPr>
            <a:spLocks noGrp="1"/>
          </p:cNvSpPr>
          <p:nvPr>
            <p:ph type="body" sz="quarter" idx="3"/>
          </p:nvPr>
        </p:nvSpPr>
        <p:spPr/>
        <p:txBody>
          <a:bodyPr>
            <a:normAutofit fontScale="92500" lnSpcReduction="20000"/>
          </a:bodyPr>
          <a:lstStyle/>
          <a:p>
            <a:r>
              <a:rPr lang="en-US" smtClean="0"/>
              <a:t>Small bore connectors for reservoir delivery systems</a:t>
            </a:r>
            <a:endParaRPr lang="en-US" dirty="0"/>
          </a:p>
        </p:txBody>
      </p:sp>
      <p:sp>
        <p:nvSpPr>
          <p:cNvPr id="8" name="Content Placeholder 7"/>
          <p:cNvSpPr>
            <a:spLocks noGrp="1"/>
          </p:cNvSpPr>
          <p:nvPr>
            <p:ph sz="quarter" idx="4"/>
          </p:nvPr>
        </p:nvSpPr>
        <p:spPr/>
        <p:txBody>
          <a:bodyPr>
            <a:normAutofit fontScale="85000" lnSpcReduction="10000"/>
          </a:bodyPr>
          <a:lstStyle/>
          <a:p>
            <a:r>
              <a:rPr lang="en-US" dirty="0" smtClean="0"/>
              <a:t>18250-1: general requirements</a:t>
            </a:r>
          </a:p>
          <a:p>
            <a:r>
              <a:rPr lang="en-US" i="1" dirty="0" smtClean="0"/>
              <a:t>18250-2: breathing systems and driving gases</a:t>
            </a:r>
          </a:p>
          <a:p>
            <a:r>
              <a:rPr lang="en-US" dirty="0" smtClean="0"/>
              <a:t>18250-3: enteral</a:t>
            </a:r>
          </a:p>
          <a:p>
            <a:r>
              <a:rPr lang="en-US" i="1" dirty="0" smtClean="0"/>
              <a:t>18250-6: neuraxial</a:t>
            </a:r>
          </a:p>
          <a:p>
            <a:r>
              <a:rPr lang="en-US" i="1" dirty="0" smtClean="0"/>
              <a:t>18250-7: intravascular</a:t>
            </a:r>
          </a:p>
          <a:p>
            <a:r>
              <a:rPr lang="en-US" dirty="0" smtClean="0"/>
              <a:t>18250-8: citrate-based anticoagulant solution for apheresis</a:t>
            </a:r>
          </a:p>
          <a:p>
            <a:r>
              <a:rPr lang="en-US" i="1" dirty="0" smtClean="0"/>
              <a:t>18250-9: irrigation</a:t>
            </a:r>
          </a:p>
        </p:txBody>
      </p:sp>
      <p:sp>
        <p:nvSpPr>
          <p:cNvPr id="2" name="TextBox 1"/>
          <p:cNvSpPr txBox="1"/>
          <p:nvPr/>
        </p:nvSpPr>
        <p:spPr>
          <a:xfrm>
            <a:off x="1785668" y="6435306"/>
            <a:ext cx="5572664" cy="369332"/>
          </a:xfrm>
          <a:prstGeom prst="rect">
            <a:avLst/>
          </a:prstGeom>
          <a:noFill/>
        </p:spPr>
        <p:txBody>
          <a:bodyPr wrap="square" rtlCol="0">
            <a:spAutoFit/>
          </a:bodyPr>
          <a:lstStyle/>
          <a:p>
            <a:pPr algn="ctr"/>
            <a:r>
              <a:rPr lang="en-US" i="1" dirty="0" smtClean="0"/>
              <a:t>Italic</a:t>
            </a:r>
            <a:r>
              <a:rPr lang="en-US" dirty="0" smtClean="0"/>
              <a:t> = under consideration, not in progress</a:t>
            </a:r>
            <a:endParaRPr lang="en-US" i="1" dirty="0"/>
          </a:p>
        </p:txBody>
      </p:sp>
    </p:spTree>
    <p:extLst>
      <p:ext uri="{BB962C8B-B14F-4D97-AF65-F5344CB8AC3E}">
        <p14:creationId xmlns:p14="http://schemas.microsoft.com/office/powerpoint/2010/main" val="2403397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Two sets of standards (80369 and 18250)</a:t>
            </a:r>
            <a:endParaRPr lang="en-US" dirty="0"/>
          </a:p>
        </p:txBody>
      </p:sp>
      <p:sp>
        <p:nvSpPr>
          <p:cNvPr id="3" name="Content Placeholder 2"/>
          <p:cNvSpPr>
            <a:spLocks noGrp="1"/>
          </p:cNvSpPr>
          <p:nvPr>
            <p:ph idx="1"/>
          </p:nvPr>
        </p:nvSpPr>
        <p:spPr/>
        <p:txBody>
          <a:bodyPr/>
          <a:lstStyle/>
          <a:p>
            <a:endParaRPr lang="en-US" dirty="0"/>
          </a:p>
        </p:txBody>
      </p:sp>
      <p:pic>
        <p:nvPicPr>
          <p:cNvPr id="9" name="Content Placeholder 3"/>
          <p:cNvPicPr>
            <a:picLocks noChangeAspect="1" noChangeArrowheads="1"/>
          </p:cNvPicPr>
          <p:nvPr/>
        </p:nvPicPr>
        <p:blipFill>
          <a:blip r:embed="rId2" cstate="print"/>
          <a:srcRect/>
          <a:stretch>
            <a:fillRect/>
          </a:stretch>
        </p:blipFill>
        <p:spPr bwMode="auto">
          <a:xfrm>
            <a:off x="2442064" y="2136370"/>
            <a:ext cx="3738836" cy="4531923"/>
          </a:xfrm>
          <a:prstGeom prst="rect">
            <a:avLst/>
          </a:prstGeom>
          <a:noFill/>
          <a:ln w="9525">
            <a:noFill/>
            <a:miter lim="800000"/>
            <a:headEnd/>
            <a:tailEnd/>
          </a:ln>
        </p:spPr>
      </p:pic>
      <p:sp>
        <p:nvSpPr>
          <p:cNvPr id="11" name="Rectangular Callout 10"/>
          <p:cNvSpPr/>
          <p:nvPr/>
        </p:nvSpPr>
        <p:spPr>
          <a:xfrm>
            <a:off x="795764" y="2710027"/>
            <a:ext cx="1362808" cy="867508"/>
          </a:xfrm>
          <a:prstGeom prst="wedgeRectCallout">
            <a:avLst>
              <a:gd name="adj1" fmla="val 101747"/>
              <a:gd name="adj2" fmla="val 273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18250: reservoir delivery</a:t>
            </a:r>
            <a:endParaRPr lang="en-US" dirty="0"/>
          </a:p>
        </p:txBody>
      </p:sp>
      <p:sp>
        <p:nvSpPr>
          <p:cNvPr id="14" name="Rectangular Callout 13"/>
          <p:cNvSpPr/>
          <p:nvPr/>
        </p:nvSpPr>
        <p:spPr>
          <a:xfrm>
            <a:off x="6218338" y="3649281"/>
            <a:ext cx="1652954" cy="369332"/>
          </a:xfrm>
          <a:prstGeom prst="wedgeRectCallout">
            <a:avLst>
              <a:gd name="adj1" fmla="val -102535"/>
              <a:gd name="adj2" fmla="val 565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smtClean="0"/>
              <a:t>80369</a:t>
            </a:r>
            <a:endParaRPr lang="en-US" dirty="0"/>
          </a:p>
        </p:txBody>
      </p:sp>
      <p:sp>
        <p:nvSpPr>
          <p:cNvPr id="15" name="Rectangular Callout 14"/>
          <p:cNvSpPr/>
          <p:nvPr/>
        </p:nvSpPr>
        <p:spPr>
          <a:xfrm>
            <a:off x="1004642" y="4247446"/>
            <a:ext cx="1652954" cy="369332"/>
          </a:xfrm>
          <a:prstGeom prst="wedgeRectCallout">
            <a:avLst>
              <a:gd name="adj1" fmla="val 69805"/>
              <a:gd name="adj2" fmla="val 359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smtClean="0"/>
              <a:t>80369</a:t>
            </a:r>
            <a:endParaRPr lang="en-US" dirty="0"/>
          </a:p>
        </p:txBody>
      </p:sp>
      <p:sp>
        <p:nvSpPr>
          <p:cNvPr id="16" name="Rectangular Callout 15"/>
          <p:cNvSpPr/>
          <p:nvPr/>
        </p:nvSpPr>
        <p:spPr>
          <a:xfrm>
            <a:off x="4434520" y="4018613"/>
            <a:ext cx="1652954" cy="369332"/>
          </a:xfrm>
          <a:prstGeom prst="wedgeRectCallout">
            <a:avLst>
              <a:gd name="adj1" fmla="val -43812"/>
              <a:gd name="adj2" fmla="val 4852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smtClean="0"/>
              <a:t>80369</a:t>
            </a:r>
            <a:endParaRPr lang="en-US" dirty="0"/>
          </a:p>
        </p:txBody>
      </p:sp>
      <p:sp>
        <p:nvSpPr>
          <p:cNvPr id="17" name="Rectangular Callout 16"/>
          <p:cNvSpPr/>
          <p:nvPr/>
        </p:nvSpPr>
        <p:spPr>
          <a:xfrm>
            <a:off x="563807" y="6275531"/>
            <a:ext cx="1652954" cy="369332"/>
          </a:xfrm>
          <a:prstGeom prst="wedgeRectCallout">
            <a:avLst>
              <a:gd name="adj1" fmla="val 138103"/>
              <a:gd name="adj2" fmla="val -1089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smtClean="0"/>
              <a:t>80369</a:t>
            </a:r>
            <a:endParaRPr lang="en-US" dirty="0"/>
          </a:p>
        </p:txBody>
      </p:sp>
      <p:sp>
        <p:nvSpPr>
          <p:cNvPr id="18" name="TextBox 17"/>
          <p:cNvSpPr txBox="1"/>
          <p:nvPr/>
        </p:nvSpPr>
        <p:spPr>
          <a:xfrm>
            <a:off x="4201816" y="2136370"/>
            <a:ext cx="1979084" cy="707886"/>
          </a:xfrm>
          <a:prstGeom prst="rect">
            <a:avLst/>
          </a:prstGeom>
          <a:solidFill>
            <a:schemeClr val="bg1"/>
          </a:solidFill>
        </p:spPr>
        <p:txBody>
          <a:bodyPr wrap="square" rtlCol="0">
            <a:spAutoFit/>
          </a:bodyPr>
          <a:lstStyle/>
          <a:p>
            <a:r>
              <a:rPr lang="en-US" sz="2000" dirty="0" smtClean="0">
                <a:solidFill>
                  <a:srgbClr val="FF0000"/>
                </a:solidFill>
              </a:rPr>
              <a:t>Today’s feeding systems</a:t>
            </a:r>
            <a:endParaRPr lang="en-US" sz="2000" dirty="0">
              <a:solidFill>
                <a:srgbClr val="FF0000"/>
              </a:solidFill>
            </a:endParaRPr>
          </a:p>
        </p:txBody>
      </p:sp>
    </p:spTree>
    <p:extLst>
      <p:ext uri="{BB962C8B-B14F-4D97-AF65-F5344CB8AC3E}">
        <p14:creationId xmlns:p14="http://schemas.microsoft.com/office/powerpoint/2010/main" val="2913340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The ISO standards process is multinational</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31 countries, each with one vote</a:t>
            </a:r>
          </a:p>
          <a:p>
            <a:r>
              <a:rPr lang="en-US" smtClean="0"/>
              <a:t>Each country submits extensive comments and text revisions</a:t>
            </a:r>
          </a:p>
          <a:p>
            <a:pPr lvl="1"/>
            <a:r>
              <a:rPr lang="en-US" smtClean="0"/>
              <a:t>These are approved or not through consensus process</a:t>
            </a:r>
          </a:p>
          <a:p>
            <a:r>
              <a:rPr lang="en-US" smtClean="0"/>
              <a:t>Several rounds of review and voting before standard is published</a:t>
            </a:r>
          </a:p>
          <a:p>
            <a:r>
              <a:rPr lang="en-US" smtClean="0"/>
              <a:t>Process is slow, and some countries have different view of urgency than others</a:t>
            </a:r>
          </a:p>
          <a:p>
            <a:pPr lvl="1"/>
            <a:r>
              <a:rPr lang="en-US" smtClean="0"/>
              <a:t>California deadline is major driver behind current ISO small bore connector standardization timeline</a:t>
            </a:r>
            <a:endParaRPr lang="en-US" dirty="0" smtClean="0"/>
          </a:p>
        </p:txBody>
      </p:sp>
    </p:spTree>
    <p:extLst>
      <p:ext uri="{BB962C8B-B14F-4D97-AF65-F5344CB8AC3E}">
        <p14:creationId xmlns:p14="http://schemas.microsoft.com/office/powerpoint/2010/main" val="652219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 coding not in the standards</a:t>
            </a:r>
            <a:endParaRPr lang="en-US" dirty="0"/>
          </a:p>
        </p:txBody>
      </p:sp>
      <p:sp>
        <p:nvSpPr>
          <p:cNvPr id="3" name="Content Placeholder 2"/>
          <p:cNvSpPr>
            <a:spLocks noGrp="1"/>
          </p:cNvSpPr>
          <p:nvPr>
            <p:ph idx="1"/>
          </p:nvPr>
        </p:nvSpPr>
        <p:spPr/>
        <p:txBody>
          <a:bodyPr>
            <a:normAutofit lnSpcReduction="10000"/>
          </a:bodyPr>
          <a:lstStyle/>
          <a:p>
            <a:r>
              <a:rPr lang="en-US" smtClean="0"/>
              <a:t>Different manufacturers and different materials result in range of colors, even when standardized</a:t>
            </a:r>
          </a:p>
          <a:p>
            <a:r>
              <a:rPr lang="en-US" smtClean="0"/>
              <a:t>Color coding relies on memory and vision, not a forcing function</a:t>
            </a:r>
          </a:p>
          <a:p>
            <a:r>
              <a:rPr lang="en-US" smtClean="0"/>
              <a:t>Connectors might be color coded (e.g., purple for enteral), but this is not a standard requirement</a:t>
            </a:r>
            <a:endParaRPr lang="en-US" dirty="0" smtClean="0"/>
          </a:p>
        </p:txBody>
      </p:sp>
    </p:spTree>
    <p:extLst>
      <p:ext uri="{BB962C8B-B14F-4D97-AF65-F5344CB8AC3E}">
        <p14:creationId xmlns:p14="http://schemas.microsoft.com/office/powerpoint/2010/main" val="1096112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Designed to prevent cross-connections</a:t>
            </a:r>
            <a:endParaRPr lang="en-US" dirty="0"/>
          </a:p>
        </p:txBody>
      </p:sp>
      <p:sp>
        <p:nvSpPr>
          <p:cNvPr id="5" name="Text Placeholder 4"/>
          <p:cNvSpPr>
            <a:spLocks noGrp="1"/>
          </p:cNvSpPr>
          <p:nvPr>
            <p:ph type="body" idx="1"/>
          </p:nvPr>
        </p:nvSpPr>
        <p:spPr/>
        <p:txBody>
          <a:bodyPr/>
          <a:lstStyle/>
          <a:p>
            <a:r>
              <a:rPr lang="en-US" smtClean="0"/>
              <a:t>Enteral</a:t>
            </a:r>
            <a:endParaRPr lang="en-US" dirty="0"/>
          </a:p>
        </p:txBody>
      </p:sp>
      <p:sp>
        <p:nvSpPr>
          <p:cNvPr id="6" name="Content Placeholder 5"/>
          <p:cNvSpPr>
            <a:spLocks noGrp="1"/>
          </p:cNvSpPr>
          <p:nvPr>
            <p:ph sz="half" idx="2"/>
          </p:nvPr>
        </p:nvSpPr>
        <p:spPr/>
        <p:txBody>
          <a:bodyPr/>
          <a:lstStyle/>
          <a:p>
            <a:r>
              <a:rPr lang="en-US" smtClean="0"/>
              <a:t>Reversed genders from IV</a:t>
            </a:r>
          </a:p>
          <a:p>
            <a:pPr lvl="1"/>
            <a:r>
              <a:rPr lang="en-US" smtClean="0"/>
              <a:t>Prevents enteral line attachment to patient’s IV</a:t>
            </a:r>
          </a:p>
          <a:p>
            <a:r>
              <a:rPr lang="en-US" smtClean="0"/>
              <a:t>Male distal, female proximal</a:t>
            </a:r>
          </a:p>
          <a:p>
            <a:r>
              <a:rPr lang="en-US" smtClean="0"/>
              <a:t>~ 20 % larger than IV connectors</a:t>
            </a:r>
          </a:p>
          <a:p>
            <a:pPr lvl="1"/>
            <a:r>
              <a:rPr lang="en-US" smtClean="0"/>
              <a:t>Prevents cross-connects</a:t>
            </a:r>
            <a:endParaRPr lang="en-US" dirty="0"/>
          </a:p>
        </p:txBody>
      </p:sp>
      <p:sp>
        <p:nvSpPr>
          <p:cNvPr id="7" name="Text Placeholder 6"/>
          <p:cNvSpPr>
            <a:spLocks noGrp="1"/>
          </p:cNvSpPr>
          <p:nvPr>
            <p:ph type="body" sz="quarter" idx="3"/>
          </p:nvPr>
        </p:nvSpPr>
        <p:spPr/>
        <p:txBody>
          <a:bodyPr/>
          <a:lstStyle/>
          <a:p>
            <a:r>
              <a:rPr lang="en-US" dirty="0" smtClean="0"/>
              <a:t>Neuraxial</a:t>
            </a:r>
          </a:p>
        </p:txBody>
      </p:sp>
      <p:sp>
        <p:nvSpPr>
          <p:cNvPr id="8" name="Content Placeholder 7"/>
          <p:cNvSpPr>
            <a:spLocks noGrp="1"/>
          </p:cNvSpPr>
          <p:nvPr>
            <p:ph sz="quarter" idx="4"/>
          </p:nvPr>
        </p:nvSpPr>
        <p:spPr/>
        <p:txBody>
          <a:bodyPr>
            <a:normAutofit fontScale="92500"/>
          </a:bodyPr>
          <a:lstStyle/>
          <a:p>
            <a:r>
              <a:rPr lang="en-US" dirty="0" smtClean="0"/>
              <a:t>About 20 % smaller than IV connectors</a:t>
            </a:r>
          </a:p>
          <a:p>
            <a:pPr lvl="1"/>
            <a:r>
              <a:rPr lang="en-US" dirty="0" smtClean="0"/>
              <a:t>Male IV connector too large for female neuraxial</a:t>
            </a:r>
          </a:p>
          <a:p>
            <a:r>
              <a:rPr lang="en-US" dirty="0" smtClean="0"/>
              <a:t>Collar on all male connectors, not just lock connectors</a:t>
            </a:r>
          </a:p>
          <a:p>
            <a:pPr lvl="1"/>
            <a:r>
              <a:rPr lang="en-US" dirty="0" smtClean="0"/>
              <a:t>Male neuraxial collar interferes with larger female IV connector, prevents connection</a:t>
            </a:r>
            <a:endParaRPr lang="en-US" dirty="0"/>
          </a:p>
        </p:txBody>
      </p:sp>
    </p:spTree>
    <p:extLst>
      <p:ext uri="{BB962C8B-B14F-4D97-AF65-F5344CB8AC3E}">
        <p14:creationId xmlns:p14="http://schemas.microsoft.com/office/powerpoint/2010/main" val="222684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Enteral connector design</a:t>
            </a:r>
            <a:endParaRPr lang="en-US" dirty="0"/>
          </a:p>
        </p:txBody>
      </p:sp>
      <p:sp>
        <p:nvSpPr>
          <p:cNvPr id="10" name="Text Placeholder 9"/>
          <p:cNvSpPr>
            <a:spLocks noGrp="1"/>
          </p:cNvSpPr>
          <p:nvPr>
            <p:ph type="body" idx="1"/>
          </p:nvPr>
        </p:nvSpPr>
        <p:spPr/>
        <p:txBody>
          <a:bodyPr/>
          <a:lstStyle/>
          <a:p>
            <a:r>
              <a:rPr lang="en-US" dirty="0" smtClean="0"/>
              <a:t>Reservoir connector</a:t>
            </a:r>
          </a:p>
        </p:txBody>
      </p:sp>
      <p:sp>
        <p:nvSpPr>
          <p:cNvPr id="3" name="Content Placeholder 2"/>
          <p:cNvSpPr>
            <a:spLocks noGrp="1"/>
          </p:cNvSpPr>
          <p:nvPr>
            <p:ph sz="half" idx="2"/>
          </p:nvPr>
        </p:nvSpPr>
        <p:spPr/>
        <p:txBody>
          <a:bodyPr/>
          <a:lstStyle/>
          <a:p>
            <a:r>
              <a:rPr lang="en-US" dirty="0" smtClean="0"/>
              <a:t>Prevents inadvertent use of IV tubing as an administration set</a:t>
            </a:r>
            <a:endParaRPr lang="en-US" dirty="0"/>
          </a:p>
        </p:txBody>
      </p:sp>
      <p:sp>
        <p:nvSpPr>
          <p:cNvPr id="11" name="Text Placeholder 10"/>
          <p:cNvSpPr>
            <a:spLocks noGrp="1"/>
          </p:cNvSpPr>
          <p:nvPr>
            <p:ph type="body" sz="quarter" idx="3"/>
          </p:nvPr>
        </p:nvSpPr>
        <p:spPr/>
        <p:txBody>
          <a:bodyPr/>
          <a:lstStyle/>
          <a:p>
            <a:r>
              <a:rPr lang="en-US" smtClean="0"/>
              <a:t>Patient access</a:t>
            </a:r>
            <a:endParaRPr lang="en-US" dirty="0" smtClean="0"/>
          </a:p>
        </p:txBody>
      </p:sp>
      <p:sp>
        <p:nvSpPr>
          <p:cNvPr id="6" name="Content Placeholder 5"/>
          <p:cNvSpPr>
            <a:spLocks noGrp="1"/>
          </p:cNvSpPr>
          <p:nvPr>
            <p:ph sz="quarter" idx="4"/>
          </p:nvPr>
        </p:nvSpPr>
        <p:spPr/>
        <p:txBody>
          <a:bodyPr/>
          <a:lstStyle/>
          <a:p>
            <a:r>
              <a:rPr lang="en-US" dirty="0" smtClean="0"/>
              <a:t>Prevents inadvertent connection of enteral administration set to IV tubing</a:t>
            </a:r>
          </a:p>
        </p:txBody>
      </p:sp>
      <p:grpSp>
        <p:nvGrpSpPr>
          <p:cNvPr id="8" name="Group 7"/>
          <p:cNvGrpSpPr>
            <a:grpSpLocks noChangeAspect="1"/>
          </p:cNvGrpSpPr>
          <p:nvPr/>
        </p:nvGrpSpPr>
        <p:grpSpPr>
          <a:xfrm>
            <a:off x="1464676" y="3944405"/>
            <a:ext cx="1725563" cy="2201493"/>
            <a:chOff x="1950487" y="2641552"/>
            <a:chExt cx="2086939" cy="1996905"/>
          </a:xfrm>
        </p:grpSpPr>
        <p:pic>
          <p:nvPicPr>
            <p:cNvPr id="4" name="Picture 2" descr="C:\Users\hancotj\Documents\Devices\Misconnections\Connector Images\TriFold_Images\RTH_Ca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0487" y="3369960"/>
              <a:ext cx="1401139" cy="12684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hancotj\My Documents\Devices\Misconnections\Connector Images\TriFold_Images\Cross_Spike.png"/>
            <p:cNvPicPr/>
            <p:nvPr/>
          </p:nvPicPr>
          <p:blipFill>
            <a:blip r:embed="rId3" cstate="print"/>
            <a:srcRect/>
            <a:stretch>
              <a:fillRect/>
            </a:stretch>
          </p:blipFill>
          <p:spPr bwMode="auto">
            <a:xfrm>
              <a:off x="2589121" y="2641552"/>
              <a:ext cx="1448305" cy="1232758"/>
            </a:xfrm>
            <a:prstGeom prst="rect">
              <a:avLst/>
            </a:prstGeom>
            <a:noFill/>
            <a:ln w="9525">
              <a:noFill/>
              <a:miter lim="800000"/>
              <a:headEnd/>
              <a:tailEnd/>
            </a:ln>
          </p:spPr>
        </p:pic>
      </p:grpSp>
      <p:pic>
        <p:nvPicPr>
          <p:cNvPr id="7" name="Picture 2" descr="C:\Users\10055711\AppData\Local\Microsoft\Windows\Temporary Internet Files\Content.Outlook\WWL4GECB\Feeding Set Connector with Single Port Access Connector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743433">
            <a:off x="5963099" y="4063894"/>
            <a:ext cx="611265" cy="16334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inal-PE-Syringe.png"/>
          <p:cNvPicPr>
            <a:picLocks noChangeAspect="1"/>
          </p:cNvPicPr>
          <p:nvPr/>
        </p:nvPicPr>
        <p:blipFill>
          <a:blip r:embed="rId5" cstate="print"/>
          <a:stretch>
            <a:fillRect/>
          </a:stretch>
        </p:blipFill>
        <p:spPr>
          <a:xfrm>
            <a:off x="6925786" y="4104269"/>
            <a:ext cx="1696003" cy="1714500"/>
          </a:xfrm>
          <a:prstGeom prst="rect">
            <a:avLst/>
          </a:prstGeom>
        </p:spPr>
      </p:pic>
    </p:spTree>
    <p:extLst>
      <p:ext uri="{BB962C8B-B14F-4D97-AF65-F5344CB8AC3E}">
        <p14:creationId xmlns:p14="http://schemas.microsoft.com/office/powerpoint/2010/main" val="3631277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Neuraxial connector design</a:t>
            </a:r>
            <a:endParaRPr lang="en-US" dirty="0"/>
          </a:p>
        </p:txBody>
      </p:sp>
      <p:sp>
        <p:nvSpPr>
          <p:cNvPr id="6" name="Text Placeholder 5"/>
          <p:cNvSpPr>
            <a:spLocks noGrp="1"/>
          </p:cNvSpPr>
          <p:nvPr>
            <p:ph type="body" idx="1"/>
          </p:nvPr>
        </p:nvSpPr>
        <p:spPr/>
        <p:txBody>
          <a:bodyPr>
            <a:normAutofit/>
          </a:bodyPr>
          <a:lstStyle/>
          <a:p>
            <a:r>
              <a:rPr lang="en-US" dirty="0" smtClean="0"/>
              <a:t>Reservoir connector</a:t>
            </a:r>
          </a:p>
        </p:txBody>
      </p:sp>
      <p:sp>
        <p:nvSpPr>
          <p:cNvPr id="3" name="Content Placeholder 2"/>
          <p:cNvSpPr>
            <a:spLocks noGrp="1"/>
          </p:cNvSpPr>
          <p:nvPr>
            <p:ph sz="half" idx="2"/>
          </p:nvPr>
        </p:nvSpPr>
        <p:spPr/>
        <p:txBody>
          <a:bodyPr/>
          <a:lstStyle/>
          <a:p>
            <a:r>
              <a:rPr lang="en-US" dirty="0" smtClean="0"/>
              <a:t>Uses standard IV bag “spike”</a:t>
            </a:r>
          </a:p>
          <a:p>
            <a:r>
              <a:rPr lang="en-US" dirty="0" smtClean="0"/>
              <a:t>Does not prevent inadvertent use of IV tubing as an</a:t>
            </a:r>
            <a:br>
              <a:rPr lang="en-US" dirty="0" smtClean="0"/>
            </a:br>
            <a:r>
              <a:rPr lang="en-US" dirty="0" smtClean="0"/>
              <a:t>administration set</a:t>
            </a:r>
            <a:endParaRPr lang="en-US" dirty="0"/>
          </a:p>
        </p:txBody>
      </p:sp>
      <p:sp>
        <p:nvSpPr>
          <p:cNvPr id="7" name="Text Placeholder 6"/>
          <p:cNvSpPr>
            <a:spLocks noGrp="1"/>
          </p:cNvSpPr>
          <p:nvPr>
            <p:ph type="body" sz="quarter" idx="3"/>
          </p:nvPr>
        </p:nvSpPr>
        <p:spPr/>
        <p:txBody>
          <a:bodyPr/>
          <a:lstStyle/>
          <a:p>
            <a:r>
              <a:rPr lang="en-US" smtClean="0"/>
              <a:t>Patient access</a:t>
            </a:r>
            <a:endParaRPr lang="en-US" dirty="0" smtClean="0"/>
          </a:p>
        </p:txBody>
      </p:sp>
      <p:sp>
        <p:nvSpPr>
          <p:cNvPr id="4" name="Content Placeholder 3"/>
          <p:cNvSpPr>
            <a:spLocks noGrp="1"/>
          </p:cNvSpPr>
          <p:nvPr>
            <p:ph sz="quarter" idx="4"/>
          </p:nvPr>
        </p:nvSpPr>
        <p:spPr/>
        <p:txBody>
          <a:bodyPr/>
          <a:lstStyle/>
          <a:p>
            <a:r>
              <a:rPr lang="en-US" dirty="0" smtClean="0"/>
              <a:t>Prevents inadvertent connection of a neuraxial fluid line or neuraxial syringe to IV and vice-versa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3338" y="4301267"/>
            <a:ext cx="4811776" cy="2509266"/>
          </a:xfrm>
          <a:prstGeom prst="rect">
            <a:avLst/>
          </a:prstGeom>
        </p:spPr>
      </p:pic>
    </p:spTree>
    <p:extLst>
      <p:ext uri="{BB962C8B-B14F-4D97-AF65-F5344CB8AC3E}">
        <p14:creationId xmlns:p14="http://schemas.microsoft.com/office/powerpoint/2010/main" val="1815124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Collar on all neuraxial male connectors, including slip, unlike Luer</a:t>
            </a:r>
            <a:endParaRPr lang="en-US" dirty="0"/>
          </a:p>
        </p:txBody>
      </p:sp>
      <p:sp>
        <p:nvSpPr>
          <p:cNvPr id="3" name="Text Placeholder 2"/>
          <p:cNvSpPr>
            <a:spLocks noGrp="1"/>
          </p:cNvSpPr>
          <p:nvPr>
            <p:ph type="body" idx="1"/>
          </p:nvPr>
        </p:nvSpPr>
        <p:spPr/>
        <p:txBody>
          <a:bodyPr/>
          <a:lstStyle/>
          <a:p>
            <a:r>
              <a:rPr lang="en-US" dirty="0" smtClean="0"/>
              <a:t>Neuraxial slip with collar</a:t>
            </a:r>
            <a:endParaRPr lang="en-US" dirty="0"/>
          </a:p>
        </p:txBody>
      </p:sp>
      <p:sp>
        <p:nvSpPr>
          <p:cNvPr id="19" name="Content Placeholder 18"/>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r>
              <a:rPr lang="en-US" dirty="0" smtClean="0"/>
              <a:t>Luer slip, no collar</a:t>
            </a:r>
            <a:endParaRPr lang="en-US" dirty="0"/>
          </a:p>
        </p:txBody>
      </p:sp>
      <p:sp>
        <p:nvSpPr>
          <p:cNvPr id="20" name="Content Placeholder 19"/>
          <p:cNvSpPr>
            <a:spLocks noGrp="1"/>
          </p:cNvSpPr>
          <p:nvPr>
            <p:ph sz="quarter" idx="4"/>
          </p:nvPr>
        </p:nvSpPr>
        <p:spPr/>
        <p:txBody>
          <a:bodyPr/>
          <a:lstStyle/>
          <a:p>
            <a:endParaRPr lang="en-US" dirty="0"/>
          </a:p>
        </p:txBody>
      </p:sp>
      <p:graphicFrame>
        <p:nvGraphicFramePr>
          <p:cNvPr id="10" name="Object 9"/>
          <p:cNvGraphicFramePr>
            <a:graphicFrameLocks/>
          </p:cNvGraphicFramePr>
          <p:nvPr>
            <p:extLst>
              <p:ext uri="{D42A27DB-BD31-4B8C-83A1-F6EECF244321}">
                <p14:modId xmlns:p14="http://schemas.microsoft.com/office/powerpoint/2010/main" val="3013613441"/>
              </p:ext>
            </p:extLst>
          </p:nvPr>
        </p:nvGraphicFramePr>
        <p:xfrm>
          <a:off x="471899" y="2761701"/>
          <a:ext cx="3102574" cy="3361701"/>
        </p:xfrm>
        <a:graphic>
          <a:graphicData uri="http://schemas.openxmlformats.org/presentationml/2006/ole">
            <mc:AlternateContent xmlns:mc="http://schemas.openxmlformats.org/markup-compatibility/2006">
              <mc:Choice xmlns:v="urn:schemas-microsoft-com:vml" Requires="v">
                <p:oleObj spid="_x0000_s1074" name="Image" r:id="rId3" imgW="2250000" imgH="2437920" progId="Photoshop.Image.14">
                  <p:embed/>
                </p:oleObj>
              </mc:Choice>
              <mc:Fallback>
                <p:oleObj name="Image" r:id="rId3" imgW="2250000" imgH="2437920" progId="Photoshop.Image.14">
                  <p:embed/>
                  <p:pic>
                    <p:nvPicPr>
                      <p:cNvPr id="0" name=""/>
                      <p:cNvPicPr/>
                      <p:nvPr/>
                    </p:nvPicPr>
                    <p:blipFill>
                      <a:blip r:embed="rId4"/>
                      <a:stretch>
                        <a:fillRect/>
                      </a:stretch>
                    </p:blipFill>
                    <p:spPr>
                      <a:xfrm>
                        <a:off x="471899" y="2761701"/>
                        <a:ext cx="3102574" cy="3361701"/>
                      </a:xfrm>
                      <a:prstGeom prst="rect">
                        <a:avLst/>
                      </a:prstGeom>
                    </p:spPr>
                  </p:pic>
                </p:oleObj>
              </mc:Fallback>
            </mc:AlternateContent>
          </a:graphicData>
        </a:graphic>
      </p:graphicFrame>
      <p:sp>
        <p:nvSpPr>
          <p:cNvPr id="12" name="Rectangle 11"/>
          <p:cNvSpPr/>
          <p:nvPr/>
        </p:nvSpPr>
        <p:spPr>
          <a:xfrm>
            <a:off x="-74661" y="5952412"/>
            <a:ext cx="8935524"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Draft Specifications, do not use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13" name="Picture 12"/>
          <p:cNvPicPr>
            <a:picLocks noChangeAspect="1"/>
          </p:cNvPicPr>
          <p:nvPr/>
        </p:nvPicPr>
        <p:blipFill>
          <a:blip r:embed="rId5"/>
          <a:stretch>
            <a:fillRect/>
          </a:stretch>
        </p:blipFill>
        <p:spPr>
          <a:xfrm>
            <a:off x="4629151" y="3474377"/>
            <a:ext cx="3518602" cy="1858457"/>
          </a:xfrm>
          <a:prstGeom prst="rect">
            <a:avLst/>
          </a:prstGeom>
        </p:spPr>
      </p:pic>
      <p:sp>
        <p:nvSpPr>
          <p:cNvPr id="16" name="Rectangle 15"/>
          <p:cNvSpPr/>
          <p:nvPr/>
        </p:nvSpPr>
        <p:spPr>
          <a:xfrm>
            <a:off x="1456019" y="4973946"/>
            <a:ext cx="6231963" cy="584775"/>
          </a:xfrm>
          <a:prstGeom prst="rect">
            <a:avLst/>
          </a:prstGeom>
          <a:noFill/>
        </p:spPr>
        <p:txBody>
          <a:bodyPr wrap="none" lIns="91440" tIns="45720" rIns="91440" bIns="45720">
            <a:spAutoFit/>
          </a:bodyPr>
          <a:lstStyle/>
          <a:p>
            <a:pPr algn="ctr"/>
            <a:r>
              <a:rPr lang="en-US" sz="3200" b="0" cap="none" spc="0" dirty="0" smtClean="0">
                <a:ln w="0"/>
                <a:solidFill>
                  <a:schemeClr val="accent1"/>
                </a:solidFill>
                <a:effectLst>
                  <a:outerShdw blurRad="38100" dist="25400" dir="5400000" algn="ctr" rotWithShape="0">
                    <a:srgbClr val="6E747A">
                      <a:alpha val="43000"/>
                    </a:srgbClr>
                  </a:outerShdw>
                </a:effectLst>
              </a:rPr>
              <a:t>Connectors not drawn to same scale</a:t>
            </a:r>
            <a:endParaRPr lang="en-US" sz="32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287926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Connector collar comparison</a:t>
            </a:r>
            <a:endParaRPr lang="en-US" dirty="0"/>
          </a:p>
        </p:txBody>
      </p:sp>
      <p:sp>
        <p:nvSpPr>
          <p:cNvPr id="3" name="Text Placeholder 2"/>
          <p:cNvSpPr>
            <a:spLocks noGrp="1"/>
          </p:cNvSpPr>
          <p:nvPr>
            <p:ph type="body" idx="1"/>
          </p:nvPr>
        </p:nvSpPr>
        <p:spPr/>
        <p:txBody>
          <a:bodyPr/>
          <a:lstStyle/>
          <a:p>
            <a:r>
              <a:rPr lang="en-US" dirty="0" smtClean="0"/>
              <a:t>Neuraxial slip with collar</a:t>
            </a:r>
            <a:endParaRPr lang="en-US" dirty="0"/>
          </a:p>
        </p:txBody>
      </p:sp>
      <p:sp>
        <p:nvSpPr>
          <p:cNvPr id="18" name="Content Placeholder 17"/>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r>
              <a:rPr lang="en-US" dirty="0" smtClean="0"/>
              <a:t>Neuraxial lock with collar</a:t>
            </a:r>
            <a:endParaRPr lang="en-US" dirty="0"/>
          </a:p>
        </p:txBody>
      </p:sp>
      <p:sp>
        <p:nvSpPr>
          <p:cNvPr id="19" name="Content Placeholder 18"/>
          <p:cNvSpPr>
            <a:spLocks noGrp="1"/>
          </p:cNvSpPr>
          <p:nvPr>
            <p:ph sz="quarter" idx="4"/>
          </p:nvPr>
        </p:nvSpPr>
        <p:spPr/>
        <p:txBody>
          <a:bodyPr/>
          <a:lstStyle/>
          <a:p>
            <a:endParaRPr lang="en-US"/>
          </a:p>
        </p:txBody>
      </p:sp>
      <p:graphicFrame>
        <p:nvGraphicFramePr>
          <p:cNvPr id="10" name="Object 9"/>
          <p:cNvGraphicFramePr>
            <a:graphicFrameLocks/>
          </p:cNvGraphicFramePr>
          <p:nvPr>
            <p:extLst>
              <p:ext uri="{D42A27DB-BD31-4B8C-83A1-F6EECF244321}">
                <p14:modId xmlns:p14="http://schemas.microsoft.com/office/powerpoint/2010/main" val="2120628970"/>
              </p:ext>
            </p:extLst>
          </p:nvPr>
        </p:nvGraphicFramePr>
        <p:xfrm>
          <a:off x="455272" y="2751513"/>
          <a:ext cx="3115279" cy="3375467"/>
        </p:xfrm>
        <a:graphic>
          <a:graphicData uri="http://schemas.openxmlformats.org/presentationml/2006/ole">
            <mc:AlternateContent xmlns:mc="http://schemas.openxmlformats.org/markup-compatibility/2006">
              <mc:Choice xmlns:v="urn:schemas-microsoft-com:vml" Requires="v">
                <p:oleObj spid="_x0000_s2146" name="Image" r:id="rId3" imgW="2250000" imgH="2437920" progId="Photoshop.Image.13">
                  <p:embed/>
                </p:oleObj>
              </mc:Choice>
              <mc:Fallback>
                <p:oleObj name="Image" r:id="rId3" imgW="2250000" imgH="2437920" progId="Photoshop.Image.13">
                  <p:embed/>
                  <p:pic>
                    <p:nvPicPr>
                      <p:cNvPr id="0" name=""/>
                      <p:cNvPicPr/>
                      <p:nvPr/>
                    </p:nvPicPr>
                    <p:blipFill>
                      <a:blip r:embed="rId4"/>
                      <a:stretch>
                        <a:fillRect/>
                      </a:stretch>
                    </p:blipFill>
                    <p:spPr>
                      <a:xfrm>
                        <a:off x="455272" y="2751513"/>
                        <a:ext cx="3115279" cy="3375467"/>
                      </a:xfrm>
                      <a:prstGeom prst="rect">
                        <a:avLst/>
                      </a:prstGeom>
                    </p:spPr>
                  </p:pic>
                </p:oleObj>
              </mc:Fallback>
            </mc:AlternateContent>
          </a:graphicData>
        </a:graphic>
      </p:graphicFrame>
      <p:graphicFrame>
        <p:nvGraphicFramePr>
          <p:cNvPr id="11" name="Object 10"/>
          <p:cNvGraphicFramePr>
            <a:graphicFrameLocks/>
          </p:cNvGraphicFramePr>
          <p:nvPr>
            <p:extLst>
              <p:ext uri="{D42A27DB-BD31-4B8C-83A1-F6EECF244321}">
                <p14:modId xmlns:p14="http://schemas.microsoft.com/office/powerpoint/2010/main" val="3719533247"/>
              </p:ext>
            </p:extLst>
          </p:nvPr>
        </p:nvGraphicFramePr>
        <p:xfrm>
          <a:off x="4670715" y="2759605"/>
          <a:ext cx="3092580" cy="3370788"/>
        </p:xfrm>
        <a:graphic>
          <a:graphicData uri="http://schemas.openxmlformats.org/presentationml/2006/ole">
            <mc:AlternateContent xmlns:mc="http://schemas.openxmlformats.org/markup-compatibility/2006">
              <mc:Choice xmlns:v="urn:schemas-microsoft-com:vml" Requires="v">
                <p:oleObj spid="_x0000_s2147" name="Image" r:id="rId5" imgW="2689200" imgH="2931120" progId="Photoshop.Image.13">
                  <p:embed/>
                </p:oleObj>
              </mc:Choice>
              <mc:Fallback>
                <p:oleObj name="Image" r:id="rId5" imgW="2689200" imgH="2931120" progId="Photoshop.Image.13">
                  <p:embed/>
                  <p:pic>
                    <p:nvPicPr>
                      <p:cNvPr id="0" name=""/>
                      <p:cNvPicPr/>
                      <p:nvPr/>
                    </p:nvPicPr>
                    <p:blipFill>
                      <a:blip r:embed="rId6"/>
                      <a:stretch>
                        <a:fillRect/>
                      </a:stretch>
                    </p:blipFill>
                    <p:spPr>
                      <a:xfrm>
                        <a:off x="4670715" y="2759605"/>
                        <a:ext cx="3092580" cy="3370788"/>
                      </a:xfrm>
                      <a:prstGeom prst="rect">
                        <a:avLst/>
                      </a:prstGeom>
                    </p:spPr>
                  </p:pic>
                </p:oleObj>
              </mc:Fallback>
            </mc:AlternateContent>
          </a:graphicData>
        </a:graphic>
      </p:graphicFrame>
      <p:sp>
        <p:nvSpPr>
          <p:cNvPr id="12" name="Rectangle 11"/>
          <p:cNvSpPr/>
          <p:nvPr/>
        </p:nvSpPr>
        <p:spPr>
          <a:xfrm>
            <a:off x="-74661" y="5952412"/>
            <a:ext cx="8935524"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Draft Specifications, do not use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8206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Extensively tested</a:t>
            </a:r>
            <a:endParaRPr lang="en-US" dirty="0"/>
          </a:p>
        </p:txBody>
      </p:sp>
      <p:sp>
        <p:nvSpPr>
          <p:cNvPr id="7" name="Content Placeholder 6"/>
          <p:cNvSpPr>
            <a:spLocks noGrp="1"/>
          </p:cNvSpPr>
          <p:nvPr>
            <p:ph idx="1"/>
          </p:nvPr>
        </p:nvSpPr>
        <p:spPr/>
        <p:txBody>
          <a:bodyPr>
            <a:normAutofit fontScale="70000" lnSpcReduction="20000"/>
          </a:bodyPr>
          <a:lstStyle/>
          <a:p>
            <a:r>
              <a:rPr lang="en-US" dirty="0" smtClean="0"/>
              <a:t>Usability</a:t>
            </a:r>
          </a:p>
          <a:p>
            <a:pPr lvl="1"/>
            <a:r>
              <a:rPr lang="en-US" dirty="0" smtClean="0"/>
              <a:t>User testing in simulated environments</a:t>
            </a:r>
          </a:p>
          <a:p>
            <a:r>
              <a:rPr lang="en-US" dirty="0" smtClean="0"/>
              <a:t>Risk of inappropriate interconnection with any other 80369 connector</a:t>
            </a:r>
          </a:p>
          <a:p>
            <a:pPr lvl="1"/>
            <a:r>
              <a:rPr lang="en-US" dirty="0" smtClean="0"/>
              <a:t>User testing</a:t>
            </a:r>
          </a:p>
          <a:p>
            <a:pPr lvl="1"/>
            <a:r>
              <a:rPr lang="en-US" dirty="0" smtClean="0"/>
              <a:t>Computer Aided Design analysis</a:t>
            </a:r>
          </a:p>
          <a:p>
            <a:r>
              <a:rPr lang="en-US" dirty="0" smtClean="0"/>
              <a:t>Failure effects and severity ratings produced for Failure Modes and Effects Analysis (FMEA)</a:t>
            </a:r>
          </a:p>
          <a:p>
            <a:pPr lvl="1"/>
            <a:r>
              <a:rPr lang="en-US" dirty="0" smtClean="0"/>
              <a:t>Expert clinical panel review</a:t>
            </a:r>
          </a:p>
          <a:p>
            <a:pPr lvl="1"/>
            <a:r>
              <a:rPr lang="en-US" dirty="0" smtClean="0"/>
              <a:t>Reviewed every combination of connectors in all anticipated settings</a:t>
            </a:r>
          </a:p>
          <a:p>
            <a:pPr lvl="1"/>
            <a:r>
              <a:rPr lang="en-US" dirty="0" smtClean="0"/>
              <a:t>For example, 57 different failure modes evaluated for neuraxial connectors, prioritized by frequency and severity</a:t>
            </a:r>
          </a:p>
          <a:p>
            <a:r>
              <a:rPr lang="en-US" dirty="0" smtClean="0"/>
              <a:t>FDA review</a:t>
            </a:r>
          </a:p>
        </p:txBody>
      </p:sp>
    </p:spTree>
    <p:extLst>
      <p:ext uri="{BB962C8B-B14F-4D97-AF65-F5344CB8AC3E}">
        <p14:creationId xmlns:p14="http://schemas.microsoft.com/office/powerpoint/2010/main" val="4120111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 “Luer slip” vs. “Luer lock”</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8283" y="1936597"/>
            <a:ext cx="6167435" cy="4109137"/>
          </a:xfrm>
        </p:spPr>
      </p:pic>
    </p:spTree>
    <p:extLst>
      <p:ext uri="{BB962C8B-B14F-4D97-AF65-F5344CB8AC3E}">
        <p14:creationId xmlns:p14="http://schemas.microsoft.com/office/powerpoint/2010/main" val="3232025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Usability testing example: enteral</a:t>
            </a:r>
            <a:endParaRPr lang="en-US" dirty="0"/>
          </a:p>
        </p:txBody>
      </p:sp>
      <p:sp>
        <p:nvSpPr>
          <p:cNvPr id="7" name="Content Placeholder 6"/>
          <p:cNvSpPr>
            <a:spLocks noGrp="1"/>
          </p:cNvSpPr>
          <p:nvPr>
            <p:ph idx="1"/>
          </p:nvPr>
        </p:nvSpPr>
        <p:spPr/>
        <p:txBody>
          <a:bodyPr>
            <a:normAutofit fontScale="85000" lnSpcReduction="10000"/>
          </a:bodyPr>
          <a:lstStyle/>
          <a:p>
            <a:r>
              <a:rPr lang="en-US" smtClean="0"/>
              <a:t>Participants were a mix of caregivers that work in an ICU or NICU, and CNAs  or people with a close friend, family member, or themselves that requires enteral feeding and medication administration at home </a:t>
            </a:r>
          </a:p>
          <a:p>
            <a:r>
              <a:rPr lang="en-US" smtClean="0"/>
              <a:t>These three user groups represent a variety of environments where enteral feeding and medication administration is provided. ICU, n=20; NICU, n=20; home, n=24 </a:t>
            </a:r>
          </a:p>
          <a:p>
            <a:r>
              <a:rPr lang="en-US" smtClean="0"/>
              <a:t>Participants also represent a mix of ages and genders</a:t>
            </a:r>
            <a:endParaRPr lang="en-US" dirty="0" smtClean="0"/>
          </a:p>
        </p:txBody>
      </p:sp>
    </p:spTree>
    <p:extLst>
      <p:ext uri="{BB962C8B-B14F-4D97-AF65-F5344CB8AC3E}">
        <p14:creationId xmlns:p14="http://schemas.microsoft.com/office/powerpoint/2010/main" val="3992666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Usability testing example: enteral (cont.)</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The objectives of the human factors study were to validate: </a:t>
            </a:r>
          </a:p>
          <a:p>
            <a:pPr lvl="1"/>
            <a:r>
              <a:rPr lang="en-US" dirty="0" smtClean="0"/>
              <a:t>Caregivers do not attempt to connect male/female connector from the enteral connector system to other ports coming out of the manikin’s body. </a:t>
            </a:r>
          </a:p>
          <a:p>
            <a:pPr lvl="1"/>
            <a:r>
              <a:rPr lang="en-US" dirty="0" smtClean="0"/>
              <a:t>Caregivers can successfully connect paired male/female enteral connector  systems by twisting, or screwing, them into each other. </a:t>
            </a:r>
          </a:p>
          <a:p>
            <a:pPr lvl="1"/>
            <a:r>
              <a:rPr lang="en-US" dirty="0" smtClean="0"/>
              <a:t>Caregivers can successfully administer enteral feeding or medication by having no leaks at the connection site due to participant error. </a:t>
            </a:r>
          </a:p>
        </p:txBody>
      </p:sp>
    </p:spTree>
    <p:extLst>
      <p:ext uri="{BB962C8B-B14F-4D97-AF65-F5344CB8AC3E}">
        <p14:creationId xmlns:p14="http://schemas.microsoft.com/office/powerpoint/2010/main" val="331978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for neuraxial</a:t>
            </a:r>
            <a:endParaRPr lang="en-US" dirty="0"/>
          </a:p>
        </p:txBody>
      </p:sp>
      <p:sp>
        <p:nvSpPr>
          <p:cNvPr id="3" name="Content Placeholder 2"/>
          <p:cNvSpPr>
            <a:spLocks noGrp="1"/>
          </p:cNvSpPr>
          <p:nvPr>
            <p:ph idx="1"/>
          </p:nvPr>
        </p:nvSpPr>
        <p:spPr/>
        <p:txBody>
          <a:bodyPr>
            <a:normAutofit lnSpcReduction="10000"/>
          </a:bodyPr>
          <a:lstStyle/>
          <a:p>
            <a:r>
              <a:rPr lang="en-US" dirty="0" smtClean="0"/>
              <a:t>Due to UK experience with proprietary connectors, extensive testing being conducted in several countries</a:t>
            </a:r>
          </a:p>
          <a:p>
            <a:pPr lvl="1"/>
            <a:r>
              <a:rPr lang="en-US" dirty="0" smtClean="0"/>
              <a:t>Testing currently under way</a:t>
            </a:r>
          </a:p>
          <a:p>
            <a:r>
              <a:rPr lang="en-US" dirty="0" smtClean="0"/>
              <a:t>Neuraxial connector design may affect performance of procedures, e.g.,</a:t>
            </a:r>
          </a:p>
          <a:p>
            <a:pPr lvl="1"/>
            <a:r>
              <a:rPr lang="en-US" dirty="0" smtClean="0"/>
              <a:t>Lumbar puncture with chemotherapy infusion</a:t>
            </a:r>
          </a:p>
          <a:p>
            <a:pPr lvl="1"/>
            <a:r>
              <a:rPr lang="en-US" dirty="0" smtClean="0"/>
              <a:t>Epidural catheter placement</a:t>
            </a:r>
            <a:endParaRPr lang="en-US" dirty="0"/>
          </a:p>
        </p:txBody>
      </p:sp>
    </p:spTree>
    <p:extLst>
      <p:ext uri="{BB962C8B-B14F-4D97-AF65-F5344CB8AC3E}">
        <p14:creationId xmlns:p14="http://schemas.microsoft.com/office/powerpoint/2010/main" val="940026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Neuraxial testing 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The first round</a:t>
            </a:r>
            <a:r>
              <a:rPr lang="en-US" baseline="0" dirty="0" smtClean="0"/>
              <a:t> of testing found that, under certain extreme circumstances, a male neuraxial connector could cross-connect to another male connector</a:t>
            </a:r>
          </a:p>
          <a:p>
            <a:r>
              <a:rPr lang="en-US" baseline="0" dirty="0" smtClean="0"/>
              <a:t>There were many ways it could be redesigned—the committee chose the version that could be tested the fastest, in view of California’s deadline</a:t>
            </a:r>
            <a:endParaRPr lang="en-US" dirty="0"/>
          </a:p>
        </p:txBody>
      </p:sp>
    </p:spTree>
    <p:extLst>
      <p:ext uri="{BB962C8B-B14F-4D97-AF65-F5344CB8AC3E}">
        <p14:creationId xmlns:p14="http://schemas.microsoft.com/office/powerpoint/2010/main" val="1593570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Neuraxial timeline post-testing</a:t>
            </a:r>
            <a:endParaRPr lang="en-US" dirty="0"/>
          </a:p>
        </p:txBody>
      </p:sp>
      <p:sp>
        <p:nvSpPr>
          <p:cNvPr id="3" name="Content Placeholder 2"/>
          <p:cNvSpPr>
            <a:spLocks noGrp="1"/>
          </p:cNvSpPr>
          <p:nvPr>
            <p:ph idx="1"/>
          </p:nvPr>
        </p:nvSpPr>
        <p:spPr/>
        <p:txBody>
          <a:bodyPr/>
          <a:lstStyle/>
          <a:p>
            <a:r>
              <a:rPr lang="en-US" dirty="0" smtClean="0"/>
              <a:t>Testing failure resulted in six-month timeline slip</a:t>
            </a:r>
          </a:p>
          <a:p>
            <a:r>
              <a:rPr lang="en-US" dirty="0" smtClean="0"/>
              <a:t>Expect “design freeze” around December 2014 or January 2015</a:t>
            </a:r>
            <a:endParaRPr lang="en-US" dirty="0"/>
          </a:p>
        </p:txBody>
      </p:sp>
    </p:spTree>
    <p:extLst>
      <p:ext uri="{BB962C8B-B14F-4D97-AF65-F5344CB8AC3E}">
        <p14:creationId xmlns:p14="http://schemas.microsoft.com/office/powerpoint/2010/main" val="1218179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473" y="3441700"/>
            <a:ext cx="7772400" cy="1362075"/>
          </a:xfrm>
        </p:spPr>
        <p:txBody>
          <a:bodyPr/>
          <a:lstStyle/>
          <a:p>
            <a:r>
              <a:rPr lang="en-US" dirty="0" smtClean="0"/>
              <a:t>Plan for introduction of new connectors</a:t>
            </a:r>
            <a:endParaRPr lang="en-US" dirty="0"/>
          </a:p>
        </p:txBody>
      </p:sp>
    </p:spTree>
    <p:extLst>
      <p:ext uri="{BB962C8B-B14F-4D97-AF65-F5344CB8AC3E}">
        <p14:creationId xmlns:p14="http://schemas.microsoft.com/office/powerpoint/2010/main" val="2332836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Goals</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Assure clinician usability comparable to current Luer devices</a:t>
            </a:r>
          </a:p>
          <a:p>
            <a:r>
              <a:rPr lang="en-US" dirty="0" smtClean="0"/>
              <a:t>Generate awareness of the reason for and the introduction of global standards</a:t>
            </a:r>
          </a:p>
          <a:p>
            <a:r>
              <a:rPr lang="en-US" dirty="0" smtClean="0"/>
              <a:t>Facilitate rapid adoption of new global standard small-bore connectors</a:t>
            </a:r>
          </a:p>
          <a:p>
            <a:r>
              <a:rPr lang="en-US" dirty="0" smtClean="0"/>
              <a:t>Integrate the new connectors with minimal disruption to the supply chain and clinical practice</a:t>
            </a:r>
          </a:p>
          <a:p>
            <a:r>
              <a:rPr lang="en-US" dirty="0" smtClean="0"/>
              <a:t>Develop and execute timeline delivering focused messaging, programs and measures for success</a:t>
            </a:r>
          </a:p>
          <a:p>
            <a:r>
              <a:rPr lang="en-US" dirty="0" smtClean="0"/>
              <a:t>Manage specific messaging for respiratory, enteral, and limb cuff, neuraxial, and intravascular/hypodermic suppliers (as well as possible future applications) launching the new international small-bore connectors</a:t>
            </a:r>
          </a:p>
        </p:txBody>
      </p:sp>
    </p:spTree>
    <p:extLst>
      <p:ext uri="{BB962C8B-B14F-4D97-AF65-F5344CB8AC3E}">
        <p14:creationId xmlns:p14="http://schemas.microsoft.com/office/powerpoint/2010/main" val="1248059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Overall plan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2121550"/>
              </p:ext>
            </p:extLst>
          </p:nvPr>
        </p:nvGraphicFramePr>
        <p:xfrm>
          <a:off x="457200" y="2103438"/>
          <a:ext cx="8229600" cy="4068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28650" y="2181019"/>
            <a:ext cx="4850295" cy="461665"/>
          </a:xfrm>
          <a:prstGeom prst="rect">
            <a:avLst/>
          </a:prstGeom>
          <a:noFill/>
        </p:spPr>
        <p:txBody>
          <a:bodyPr wrap="square" rtlCol="0">
            <a:spAutoFit/>
          </a:bodyPr>
          <a:lstStyle/>
          <a:p>
            <a:r>
              <a:rPr lang="en-US" sz="2400" dirty="0" smtClean="0"/>
              <a:t>Enteral first; neuraxial second</a:t>
            </a:r>
            <a:endParaRPr lang="en-US" sz="2400" dirty="0"/>
          </a:p>
        </p:txBody>
      </p:sp>
    </p:spTree>
    <p:extLst>
      <p:ext uri="{BB962C8B-B14F-4D97-AF65-F5344CB8AC3E}">
        <p14:creationId xmlns:p14="http://schemas.microsoft.com/office/powerpoint/2010/main" val="383112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PE-Adapter.png"/>
          <p:cNvPicPr>
            <a:picLocks noChangeAspect="1"/>
          </p:cNvPicPr>
          <p:nvPr/>
        </p:nvPicPr>
        <p:blipFill>
          <a:blip r:embed="rId2" cstate="print"/>
          <a:stretch>
            <a:fillRect/>
          </a:stretch>
        </p:blipFill>
        <p:spPr>
          <a:xfrm>
            <a:off x="7128471" y="1116162"/>
            <a:ext cx="1885989" cy="1885950"/>
          </a:xfrm>
          <a:prstGeom prst="rect">
            <a:avLst/>
          </a:prstGeom>
        </p:spPr>
      </p:pic>
      <p:sp>
        <p:nvSpPr>
          <p:cNvPr id="2" name="Title 1"/>
          <p:cNvSpPr>
            <a:spLocks noGrp="1"/>
          </p:cNvSpPr>
          <p:nvPr>
            <p:ph type="title"/>
          </p:nvPr>
        </p:nvSpPr>
        <p:spPr/>
        <p:txBody>
          <a:bodyPr/>
          <a:lstStyle/>
          <a:p>
            <a:r>
              <a:rPr lang="en-US" dirty="0" smtClean="0"/>
              <a:t>Enteral timeline (USA)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2014 Q4: Customers currently ordering sets with the stepped/Christmas tree connector will receive transition feeding/administration sets. These sets are compatible with both current feeding tube connections and new ISO 80369-3 standard connector.</a:t>
            </a:r>
          </a:p>
          <a:p>
            <a:r>
              <a:rPr lang="en-US" dirty="0" smtClean="0"/>
              <a:t>2015 Q1: Flush and bolus feed syringes with the connector will be available (proximal 80369-3 connector)</a:t>
            </a:r>
          </a:p>
          <a:p>
            <a:r>
              <a:rPr lang="en-US" dirty="0" smtClean="0"/>
              <a:t>2015 Q2: New enteral feeding tubes with ISO standard connector will be available (distal 80369-3 connector)</a:t>
            </a:r>
          </a:p>
          <a:p>
            <a:r>
              <a:rPr lang="en-US" dirty="0" smtClean="0"/>
              <a:t>2016: Current universal connector no longer available, transition connectors no longer needed except for old feeding tubes</a:t>
            </a:r>
          </a:p>
        </p:txBody>
      </p:sp>
    </p:spTree>
    <p:extLst>
      <p:ext uri="{BB962C8B-B14F-4D97-AF65-F5344CB8AC3E}">
        <p14:creationId xmlns:p14="http://schemas.microsoft.com/office/powerpoint/2010/main" val="14127011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Neuraxial timeline (USA)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First product shipped late 2015, some manufacturers may not be shipping until December 2015</a:t>
            </a:r>
          </a:p>
          <a:p>
            <a:pPr lvl="1"/>
            <a:r>
              <a:rPr lang="en-US" dirty="0" smtClean="0"/>
              <a:t>Some manufacturers will not meet deadline</a:t>
            </a:r>
          </a:p>
          <a:p>
            <a:pPr lvl="0"/>
            <a:r>
              <a:rPr lang="en-US" dirty="0" smtClean="0"/>
              <a:t>Lines tend not to stay in patient between care settings</a:t>
            </a:r>
          </a:p>
          <a:p>
            <a:pPr lvl="1"/>
            <a:r>
              <a:rPr lang="en-US" dirty="0" smtClean="0"/>
              <a:t>Unlike enteral connectors, expect rollout of proximal and distal connectors at same time</a:t>
            </a:r>
          </a:p>
          <a:p>
            <a:pPr lvl="1"/>
            <a:r>
              <a:rPr lang="en-US" dirty="0" smtClean="0"/>
              <a:t>Will not</a:t>
            </a:r>
            <a:r>
              <a:rPr lang="en-US" baseline="0" dirty="0" smtClean="0"/>
              <a:t> include transition connectors</a:t>
            </a:r>
            <a:endParaRPr lang="en-US" dirty="0" smtClean="0"/>
          </a:p>
        </p:txBody>
      </p:sp>
    </p:spTree>
    <p:extLst>
      <p:ext uri="{BB962C8B-B14F-4D97-AF65-F5344CB8AC3E}">
        <p14:creationId xmlns:p14="http://schemas.microsoft.com/office/powerpoint/2010/main" val="2580934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 (cont.)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With so many different applications using the same connector, accidental cross-connections, some fatal, began to appear.</a:t>
            </a:r>
          </a:p>
          <a:p>
            <a:r>
              <a:rPr lang="en-US" dirty="0" smtClean="0"/>
              <a:t>Soon there will be international standards for specialized connectors specific to neuraxial (e.g., epidural and </a:t>
            </a:r>
            <a:r>
              <a:rPr lang="en-US" dirty="0" err="1" smtClean="0"/>
              <a:t>intrathecal</a:t>
            </a:r>
            <a:r>
              <a:rPr lang="en-US" dirty="0" smtClean="0"/>
              <a:t>), blood pressure cuff, enteral and breathing/ventilator systems; each mechanically protected from connecting with the other. These connectors will also be protected from connecting with </a:t>
            </a:r>
            <a:r>
              <a:rPr lang="en-US" dirty="0" err="1" smtClean="0"/>
              <a:t>Luer</a:t>
            </a:r>
            <a:r>
              <a:rPr lang="en-US" dirty="0" smtClean="0"/>
              <a:t> fittings, which will continue to be used for intravascular and hypodermic applications.</a:t>
            </a:r>
          </a:p>
          <a:p>
            <a:r>
              <a:rPr lang="en-US" dirty="0" smtClean="0"/>
              <a:t>The risk of deadly cross connections will be significantly reduced by adopting physically incompatible connectors for different uses.</a:t>
            </a:r>
          </a:p>
        </p:txBody>
      </p:sp>
    </p:spTree>
    <p:extLst>
      <p:ext uri="{BB962C8B-B14F-4D97-AF65-F5344CB8AC3E}">
        <p14:creationId xmlns:p14="http://schemas.microsoft.com/office/powerpoint/2010/main" val="982114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take so long?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Like auto manufacturers, this requires new, expensive tooling</a:t>
            </a:r>
          </a:p>
          <a:p>
            <a:pPr lvl="1"/>
            <a:r>
              <a:rPr lang="en-US" dirty="0" smtClean="0"/>
              <a:t>Most vendors reluctant to start “cutting steel” until standard frozen</a:t>
            </a:r>
          </a:p>
          <a:p>
            <a:pPr lvl="1"/>
            <a:r>
              <a:rPr lang="en-US" dirty="0" smtClean="0"/>
              <a:t>Expect neuraxial standards freeze by January 2015</a:t>
            </a:r>
          </a:p>
          <a:p>
            <a:r>
              <a:rPr lang="en-US" dirty="0" smtClean="0"/>
              <a:t>Multiple product runs required for devices (e.g., syringes) that used to be produced in one run</a:t>
            </a:r>
          </a:p>
          <a:p>
            <a:pPr lvl="1"/>
            <a:r>
              <a:rPr lang="en-US" dirty="0" smtClean="0"/>
              <a:t>May not have capacity to run in parallel</a:t>
            </a:r>
          </a:p>
          <a:p>
            <a:pPr lvl="0"/>
            <a:r>
              <a:rPr lang="en-US" dirty="0" smtClean="0"/>
              <a:t>Building molds and tools, then</a:t>
            </a:r>
          </a:p>
          <a:p>
            <a:pPr lvl="0"/>
            <a:r>
              <a:rPr lang="en-US" dirty="0" smtClean="0"/>
              <a:t>Sampling, QA, FDA submission, then</a:t>
            </a:r>
          </a:p>
          <a:p>
            <a:pPr lvl="0"/>
            <a:r>
              <a:rPr lang="en-US" dirty="0" smtClean="0"/>
              <a:t>FDA approval </a:t>
            </a:r>
          </a:p>
          <a:p>
            <a:pPr lvl="1"/>
            <a:r>
              <a:rPr lang="en-US" dirty="0" smtClean="0"/>
              <a:t>FDA is involved in the standards development process, which should speed consequent device approval</a:t>
            </a:r>
          </a:p>
          <a:p>
            <a:pPr lvl="0"/>
            <a:r>
              <a:rPr lang="en-US" dirty="0" smtClean="0"/>
              <a:t>Finally, takes time to “flush out” old devices from supply chain</a:t>
            </a:r>
          </a:p>
        </p:txBody>
      </p:sp>
    </p:spTree>
    <p:extLst>
      <p:ext uri="{BB962C8B-B14F-4D97-AF65-F5344CB8AC3E}">
        <p14:creationId xmlns:p14="http://schemas.microsoft.com/office/powerpoint/2010/main" val="28754119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sources for roll out plans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California Hospital Association, Hospital Quality Institute, California Hospital Patient Safety Organization</a:t>
            </a:r>
          </a:p>
          <a:p>
            <a:pPr lvl="1"/>
            <a:r>
              <a:rPr lang="en-US" dirty="0" smtClean="0"/>
              <a:t>Working directly with the manufacturers and ISO standards committees</a:t>
            </a:r>
          </a:p>
          <a:p>
            <a:pPr lvl="1"/>
            <a:r>
              <a:rPr lang="en-US" dirty="0" smtClean="0"/>
              <a:t>One of few clinician representatives active in this phase of adoption</a:t>
            </a:r>
          </a:p>
          <a:p>
            <a:pPr lvl="1"/>
            <a:r>
              <a:rPr lang="en-US" dirty="0" smtClean="0">
                <a:hlinkClick r:id="rId2"/>
              </a:rPr>
              <a:t>www.chpso.org/post/new-connectors-are-coming</a:t>
            </a:r>
            <a:r>
              <a:rPr lang="en-US" dirty="0" smtClean="0"/>
              <a:t> </a:t>
            </a:r>
          </a:p>
          <a:p>
            <a:pPr lvl="0"/>
            <a:r>
              <a:rPr lang="en-US" dirty="0" smtClean="0"/>
              <a:t>Enteral connectors: “Stay Connected 2014” </a:t>
            </a:r>
            <a:r>
              <a:rPr lang="en-US" dirty="0" smtClean="0">
                <a:hlinkClick r:id="rId3"/>
              </a:rPr>
              <a:t>www.stayconnected2014.org</a:t>
            </a:r>
            <a:endParaRPr lang="en-US" dirty="0" smtClean="0"/>
          </a:p>
          <a:p>
            <a:pPr lvl="1"/>
            <a:r>
              <a:rPr lang="en-US" dirty="0" smtClean="0"/>
              <a:t>Sign up for mailing list at </a:t>
            </a:r>
            <a:r>
              <a:rPr lang="en-US" dirty="0" smtClean="0">
                <a:hlinkClick r:id="rId4"/>
              </a:rPr>
              <a:t>eepurl.com/K3hCP</a:t>
            </a:r>
            <a:endParaRPr lang="en-US" dirty="0" smtClean="0"/>
          </a:p>
          <a:p>
            <a:pPr lvl="1"/>
            <a:r>
              <a:rPr lang="en-US" dirty="0" smtClean="0"/>
              <a:t>CHPSO is working to facilitate a similar collaboration for neuraxial connectors</a:t>
            </a:r>
          </a:p>
          <a:p>
            <a:r>
              <a:rPr lang="en-US" dirty="0" smtClean="0"/>
              <a:t>Association for the Advancement of Medical Instrumentation (AAMI)</a:t>
            </a:r>
          </a:p>
          <a:p>
            <a:pPr lvl="1"/>
            <a:r>
              <a:rPr lang="en-US" dirty="0" smtClean="0"/>
              <a:t>CHPSO is a member</a:t>
            </a:r>
          </a:p>
          <a:p>
            <a:pPr lvl="1"/>
            <a:r>
              <a:rPr lang="en-US" dirty="0" smtClean="0">
                <a:hlinkClick r:id="rId5"/>
              </a:rPr>
              <a:t>www.aami.org/hottopics/connectors/</a:t>
            </a:r>
            <a:r>
              <a:rPr lang="en-US" dirty="0" smtClean="0"/>
              <a:t> </a:t>
            </a:r>
            <a:endParaRPr lang="en-US" dirty="0"/>
          </a:p>
        </p:txBody>
      </p:sp>
    </p:spTree>
    <p:extLst>
      <p:ext uri="{BB962C8B-B14F-4D97-AF65-F5344CB8AC3E}">
        <p14:creationId xmlns:p14="http://schemas.microsoft.com/office/powerpoint/2010/main" val="3844639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3" y="3177540"/>
            <a:ext cx="7772400" cy="1362075"/>
          </a:xfrm>
        </p:spPr>
        <p:txBody>
          <a:bodyPr>
            <a:normAutofit fontScale="90000"/>
          </a:bodyPr>
          <a:lstStyle/>
          <a:p>
            <a:r>
              <a:rPr lang="en-US" dirty="0" smtClean="0"/>
              <a:t>Supply chain challenges and hospitals’ role in addressing these</a:t>
            </a:r>
            <a:endParaRPr lang="en-US" dirty="0"/>
          </a:p>
        </p:txBody>
      </p:sp>
    </p:spTree>
    <p:extLst>
      <p:ext uri="{BB962C8B-B14F-4D97-AF65-F5344CB8AC3E}">
        <p14:creationId xmlns:p14="http://schemas.microsoft.com/office/powerpoint/2010/main" val="366098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Focus on neuraxial connector</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Manufacturers not as well organized as for enteral connectors</a:t>
            </a:r>
          </a:p>
          <a:p>
            <a:r>
              <a:rPr lang="en-US" dirty="0" smtClean="0"/>
              <a:t>Market more fragmented, some players have small US market, large world market</a:t>
            </a:r>
          </a:p>
          <a:p>
            <a:r>
              <a:rPr lang="en-US" dirty="0" smtClean="0"/>
              <a:t>Packaged procedure kits often include products from multiple manufacturers</a:t>
            </a:r>
          </a:p>
          <a:p>
            <a:r>
              <a:rPr lang="en-US" dirty="0" smtClean="0"/>
              <a:t>Some manufacturers aggressively proceeding with new tooling and production, others holding back</a:t>
            </a:r>
          </a:p>
          <a:p>
            <a:r>
              <a:rPr lang="en-US" dirty="0" smtClean="0"/>
              <a:t>Supply by January 2016 may be tight and much of supply chain may still contain Luer connector materials</a:t>
            </a:r>
          </a:p>
          <a:p>
            <a:r>
              <a:rPr lang="en-US" dirty="0" smtClean="0"/>
              <a:t>CHPSO working to increase coordination</a:t>
            </a:r>
          </a:p>
        </p:txBody>
      </p:sp>
    </p:spTree>
    <p:extLst>
      <p:ext uri="{BB962C8B-B14F-4D97-AF65-F5344CB8AC3E}">
        <p14:creationId xmlns:p14="http://schemas.microsoft.com/office/powerpoint/2010/main" val="33106246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Purchasers’ influence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January 2016 deadline strictly applies only to California</a:t>
            </a:r>
          </a:p>
          <a:p>
            <a:r>
              <a:rPr lang="en-US" dirty="0" smtClean="0"/>
              <a:t>USA probably will proceed at same pace unless supply is tight</a:t>
            </a:r>
          </a:p>
          <a:p>
            <a:pPr lvl="1"/>
            <a:r>
              <a:rPr lang="en-US" dirty="0" smtClean="0"/>
              <a:t>Current forecast is that suppliers (in general) will barely meet the deadlines for epidural connectors</a:t>
            </a:r>
          </a:p>
          <a:p>
            <a:r>
              <a:rPr lang="en-US" dirty="0" smtClean="0"/>
              <a:t>To ensure compliance with the law, hospitals should identify, as soon as possible, suppliers that should meet the deadline</a:t>
            </a:r>
          </a:p>
          <a:p>
            <a:pPr lvl="1"/>
            <a:r>
              <a:rPr lang="en-US" dirty="0" smtClean="0"/>
              <a:t>Create market demand in advance of changeover, incentivize suppliers that move quickly to meet California legal requirements</a:t>
            </a:r>
          </a:p>
          <a:p>
            <a:pPr lvl="1"/>
            <a:r>
              <a:rPr lang="en-US" dirty="0" smtClean="0"/>
              <a:t>GPOs have prominent role in USA supply chain and should be partner in this effort</a:t>
            </a:r>
          </a:p>
          <a:p>
            <a:pPr lvl="1"/>
            <a:r>
              <a:rPr lang="en-US" dirty="0" smtClean="0"/>
              <a:t>This may mean delaying adoption (by several months) in other states</a:t>
            </a:r>
          </a:p>
          <a:p>
            <a:pPr lvl="1"/>
            <a:r>
              <a:rPr lang="en-US" dirty="0" smtClean="0"/>
              <a:t>This also may mean that GPOs and hospitals will need to switch suppliers if the traditional suppliers might fail to meet the required deadline</a:t>
            </a:r>
            <a:endParaRPr lang="en-US" dirty="0"/>
          </a:p>
        </p:txBody>
      </p:sp>
    </p:spTree>
    <p:extLst>
      <p:ext uri="{BB962C8B-B14F-4D97-AF65-F5344CB8AC3E}">
        <p14:creationId xmlns:p14="http://schemas.microsoft.com/office/powerpoint/2010/main" val="9746320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73" y="3086100"/>
            <a:ext cx="7772400" cy="1362075"/>
          </a:xfrm>
        </p:spPr>
        <p:txBody>
          <a:bodyPr/>
          <a:lstStyle/>
          <a:p>
            <a:r>
              <a:rPr lang="en-US" dirty="0" smtClean="0"/>
              <a:t>New risks arising during the changeover and after</a:t>
            </a:r>
            <a:endParaRPr lang="en-US" dirty="0"/>
          </a:p>
        </p:txBody>
      </p:sp>
    </p:spTree>
    <p:extLst>
      <p:ext uri="{BB962C8B-B14F-4D97-AF65-F5344CB8AC3E}">
        <p14:creationId xmlns:p14="http://schemas.microsoft.com/office/powerpoint/2010/main" val="42117264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During changeover: Inconsistent adoption of enteral connectors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Certain facilities may adopt the new devices before others do</a:t>
            </a:r>
          </a:p>
          <a:p>
            <a:r>
              <a:rPr lang="en-US" dirty="0" smtClean="0"/>
              <a:t>If a patient with a new feeding tube is transferred to a facility with old devices, that </a:t>
            </a:r>
            <a:r>
              <a:rPr lang="en-US" baseline="0" dirty="0" smtClean="0"/>
              <a:t>facility cannot use the tube</a:t>
            </a:r>
          </a:p>
          <a:p>
            <a:pPr lvl="1"/>
            <a:r>
              <a:rPr lang="en-US" dirty="0" smtClean="0"/>
              <a:t>Thus the staged rollout, with six months</a:t>
            </a:r>
            <a:r>
              <a:rPr lang="en-US" baseline="0" dirty="0" smtClean="0"/>
              <a:t> before tubes start being used</a:t>
            </a:r>
            <a:endParaRPr lang="en-US" dirty="0" smtClean="0"/>
          </a:p>
          <a:p>
            <a:r>
              <a:rPr lang="en-US" dirty="0" smtClean="0"/>
              <a:t>If a patient with an old device is transferred to a facility with new devices, a transition connector is needed</a:t>
            </a:r>
          </a:p>
          <a:p>
            <a:r>
              <a:rPr lang="en-US" dirty="0" smtClean="0"/>
              <a:t>Creates delays in care unless recipient facility already has the connector readily available or a transition connector is supplied for transport</a:t>
            </a:r>
          </a:p>
          <a:p>
            <a:r>
              <a:rPr lang="en-US" dirty="0" smtClean="0"/>
              <a:t>Recommendations:</a:t>
            </a:r>
          </a:p>
          <a:p>
            <a:pPr lvl="1"/>
            <a:r>
              <a:rPr lang="en-US" dirty="0" smtClean="0"/>
              <a:t>Include assessment of connector types on transfer and on admission to anticipate and resolve connector challenges</a:t>
            </a:r>
          </a:p>
          <a:p>
            <a:pPr lvl="1"/>
            <a:r>
              <a:rPr lang="en-US" dirty="0" smtClean="0">
                <a:solidFill>
                  <a:srgbClr val="FF0000"/>
                </a:solidFill>
              </a:rPr>
              <a:t>Ensure that facility</a:t>
            </a:r>
            <a:r>
              <a:rPr lang="en-US" baseline="0" dirty="0" smtClean="0">
                <a:solidFill>
                  <a:srgbClr val="FF0000"/>
                </a:solidFill>
              </a:rPr>
              <a:t> is fully stocked with new feeding/administration sets (with transition connectors) before the new feeding tubes hit the market</a:t>
            </a:r>
            <a:endParaRPr lang="en-US" dirty="0" smtClean="0">
              <a:solidFill>
                <a:srgbClr val="FF0000"/>
              </a:solidFill>
            </a:endParaRPr>
          </a:p>
        </p:txBody>
      </p:sp>
    </p:spTree>
    <p:extLst>
      <p:ext uri="{BB962C8B-B14F-4D97-AF65-F5344CB8AC3E}">
        <p14:creationId xmlns:p14="http://schemas.microsoft.com/office/powerpoint/2010/main" val="17932581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Proximal spike for neuraxial uses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No change in proximal spike, so both neuraxial and intravenous administration sets can attach to neuraxial and intravenous solution reservoirs</a:t>
            </a:r>
          </a:p>
          <a:p>
            <a:r>
              <a:rPr lang="en-US" dirty="0" smtClean="0"/>
              <a:t>Supplying an intravenous administration set with a neuraxial solution will “force” intravenous administration unless caregiver double checks</a:t>
            </a:r>
          </a:p>
          <a:p>
            <a:r>
              <a:rPr lang="en-US" dirty="0" smtClean="0"/>
              <a:t>Accidentally mixing intravenous and neuraxial sets in a bin could lead to wrong route errors</a:t>
            </a:r>
          </a:p>
          <a:p>
            <a:r>
              <a:rPr lang="en-US" dirty="0" smtClean="0"/>
              <a:t>Recommendations:</a:t>
            </a:r>
          </a:p>
          <a:p>
            <a:pPr lvl="1"/>
            <a:r>
              <a:rPr lang="en-US" dirty="0" smtClean="0"/>
              <a:t>Manufacturers plan to prominently distinguish connectors on the label, details not finalized</a:t>
            </a:r>
          </a:p>
          <a:p>
            <a:pPr lvl="1"/>
            <a:r>
              <a:rPr lang="en-US" dirty="0" smtClean="0"/>
              <a:t>Pharmacy can package neuraxial fluid reservoirs with neuraxial sets (e.g., rubber band together)</a:t>
            </a:r>
          </a:p>
          <a:p>
            <a:pPr lvl="1"/>
            <a:r>
              <a:rPr lang="en-US" dirty="0" smtClean="0"/>
              <a:t>Consider whether stocking neuraxial sets on wards is wise or not (e.g., risk of mix-ups in bins)</a:t>
            </a:r>
          </a:p>
        </p:txBody>
      </p:sp>
    </p:spTree>
    <p:extLst>
      <p:ext uri="{BB962C8B-B14F-4D97-AF65-F5344CB8AC3E}">
        <p14:creationId xmlns:p14="http://schemas.microsoft.com/office/powerpoint/2010/main" val="37347603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Mis-filled syringes or fluid reservoirs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Remain an issue, currently appears to happen much less frequently than misconnections of properly filled containers</a:t>
            </a:r>
          </a:p>
          <a:p>
            <a:r>
              <a:rPr lang="en-US" dirty="0" smtClean="0"/>
              <a:t>Nurses still need to be aware of correct route for each medication, and systems (e.g., CPOE) should continue to check for proper route</a:t>
            </a:r>
          </a:p>
          <a:p>
            <a:r>
              <a:rPr lang="en-US" dirty="0" smtClean="0">
                <a:solidFill>
                  <a:srgbClr val="FF0000"/>
                </a:solidFill>
              </a:rPr>
              <a:t>The new connectors are a component of “defense in depth” for potentially disastrous events, not a substitute for current defenses</a:t>
            </a:r>
          </a:p>
        </p:txBody>
      </p:sp>
    </p:spTree>
    <p:extLst>
      <p:ext uri="{BB962C8B-B14F-4D97-AF65-F5344CB8AC3E}">
        <p14:creationId xmlns:p14="http://schemas.microsoft.com/office/powerpoint/2010/main" val="27280037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33" y="3065780"/>
            <a:ext cx="7772400" cy="1362075"/>
          </a:xfrm>
        </p:spPr>
        <p:txBody>
          <a:bodyPr/>
          <a:lstStyle/>
          <a:p>
            <a:r>
              <a:rPr lang="en-US" dirty="0" smtClean="0"/>
              <a:t>Hospital material management challenges</a:t>
            </a:r>
            <a:endParaRPr lang="en-US" dirty="0"/>
          </a:p>
        </p:txBody>
      </p:sp>
    </p:spTree>
    <p:extLst>
      <p:ext uri="{BB962C8B-B14F-4D97-AF65-F5344CB8AC3E}">
        <p14:creationId xmlns:p14="http://schemas.microsoft.com/office/powerpoint/2010/main" val="2378007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Topics covered</a:t>
            </a:r>
            <a:endParaRPr lang="en-US" dirty="0"/>
          </a:p>
        </p:txBody>
      </p:sp>
      <p:sp>
        <p:nvSpPr>
          <p:cNvPr id="3" name="Content Placeholder 2"/>
          <p:cNvSpPr>
            <a:spLocks noGrp="1"/>
          </p:cNvSpPr>
          <p:nvPr>
            <p:ph idx="1"/>
          </p:nvPr>
        </p:nvSpPr>
        <p:spPr/>
        <p:txBody>
          <a:bodyPr>
            <a:normAutofit fontScale="85000" lnSpcReduction="10000"/>
          </a:bodyPr>
          <a:lstStyle/>
          <a:p>
            <a:pPr lvl="0"/>
            <a:r>
              <a:rPr lang="en-US" smtClean="0"/>
              <a:t>Why California mandated the change.</a:t>
            </a:r>
          </a:p>
          <a:p>
            <a:pPr lvl="0"/>
            <a:r>
              <a:rPr lang="en-US" smtClean="0"/>
              <a:t>The problem with proprietary solutions.</a:t>
            </a:r>
          </a:p>
          <a:p>
            <a:pPr lvl="0"/>
            <a:r>
              <a:rPr lang="en-US" smtClean="0"/>
              <a:t>Standardization and testing of the new connectors.</a:t>
            </a:r>
          </a:p>
          <a:p>
            <a:pPr lvl="0"/>
            <a:r>
              <a:rPr lang="en-US" smtClean="0"/>
              <a:t>Plan for introduction of new connectors.</a:t>
            </a:r>
          </a:p>
          <a:p>
            <a:pPr lvl="0"/>
            <a:r>
              <a:rPr lang="en-US" smtClean="0"/>
              <a:t>Supply chain challenges, and hospitals’ role in addressing these.</a:t>
            </a:r>
          </a:p>
          <a:p>
            <a:pPr lvl="0"/>
            <a:r>
              <a:rPr lang="en-US" smtClean="0"/>
              <a:t>New risks arising during the changeover and after.</a:t>
            </a:r>
          </a:p>
          <a:p>
            <a:pPr lvl="0"/>
            <a:r>
              <a:rPr lang="en-US" smtClean="0"/>
              <a:t>Hospital material management challenges.</a:t>
            </a:r>
            <a:endParaRPr lang="en-US" dirty="0" smtClean="0"/>
          </a:p>
        </p:txBody>
      </p:sp>
    </p:spTree>
    <p:extLst>
      <p:ext uri="{BB962C8B-B14F-4D97-AF65-F5344CB8AC3E}">
        <p14:creationId xmlns:p14="http://schemas.microsoft.com/office/powerpoint/2010/main" val="26357688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Trans-PE-Adapter.png"/>
          <p:cNvPicPr>
            <a:picLocks noChangeAspect="1"/>
          </p:cNvPicPr>
          <p:nvPr/>
        </p:nvPicPr>
        <p:blipFill>
          <a:blip r:embed="rId2" cstate="print"/>
          <a:stretch>
            <a:fillRect/>
          </a:stretch>
        </p:blipFill>
        <p:spPr>
          <a:xfrm>
            <a:off x="6871699" y="3324576"/>
            <a:ext cx="1257300" cy="1252041"/>
          </a:xfrm>
          <a:prstGeom prst="rect">
            <a:avLst/>
          </a:prstGeom>
        </p:spPr>
      </p:pic>
      <p:sp>
        <p:nvSpPr>
          <p:cNvPr id="4" name="Title 3"/>
          <p:cNvSpPr>
            <a:spLocks noGrp="1"/>
          </p:cNvSpPr>
          <p:nvPr>
            <p:ph type="title"/>
          </p:nvPr>
        </p:nvSpPr>
        <p:spPr/>
        <p:txBody>
          <a:bodyPr/>
          <a:lstStyle/>
          <a:p>
            <a:r>
              <a:rPr lang="en-US" dirty="0" smtClean="0"/>
              <a:t>Material management changes</a:t>
            </a:r>
            <a:endParaRPr lang="en-US" dirty="0"/>
          </a:p>
        </p:txBody>
      </p:sp>
      <p:sp>
        <p:nvSpPr>
          <p:cNvPr id="5" name="Content Placeholder 4"/>
          <p:cNvSpPr>
            <a:spLocks noGrp="1"/>
          </p:cNvSpPr>
          <p:nvPr>
            <p:ph idx="1"/>
          </p:nvPr>
        </p:nvSpPr>
        <p:spPr/>
        <p:txBody>
          <a:bodyPr>
            <a:normAutofit fontScale="55000" lnSpcReduction="20000"/>
          </a:bodyPr>
          <a:lstStyle/>
          <a:p>
            <a:r>
              <a:rPr lang="en-US" dirty="0" smtClean="0"/>
              <a:t>More SKUs</a:t>
            </a:r>
          </a:p>
          <a:p>
            <a:pPr lvl="1"/>
            <a:r>
              <a:rPr lang="en-US" dirty="0" smtClean="0"/>
              <a:t>Syringes in at least three fitting types, multiple types for needles, etc.</a:t>
            </a:r>
          </a:p>
          <a:p>
            <a:pPr lvl="1"/>
            <a:r>
              <a:rPr lang="en-US" dirty="0" smtClean="0"/>
              <a:t>Infusion pump tubing in multiple types</a:t>
            </a:r>
          </a:p>
          <a:p>
            <a:pPr lvl="1"/>
            <a:r>
              <a:rPr lang="en-US" dirty="0" smtClean="0"/>
              <a:t>Connectors, other tubing, etc.</a:t>
            </a:r>
          </a:p>
          <a:p>
            <a:pPr lvl="0"/>
            <a:r>
              <a:rPr lang="en-US" dirty="0" smtClean="0"/>
              <a:t>Need to identify where neuraxial and enteral uses occur</a:t>
            </a:r>
          </a:p>
          <a:p>
            <a:pPr lvl="1"/>
            <a:r>
              <a:rPr lang="en-US" dirty="0" smtClean="0"/>
              <a:t>In past, didn’t necessarily need different types of fittings on the wards, now will</a:t>
            </a:r>
          </a:p>
          <a:p>
            <a:pPr lvl="0"/>
            <a:r>
              <a:rPr lang="en-US" dirty="0" smtClean="0"/>
              <a:t>Stock “transition connectors” during the transition period</a:t>
            </a:r>
          </a:p>
          <a:p>
            <a:pPr lvl="1"/>
            <a:r>
              <a:rPr lang="en-US" dirty="0" smtClean="0"/>
              <a:t>Enables cross fit conic-ended enteral tubes to new fitting</a:t>
            </a:r>
          </a:p>
          <a:p>
            <a:pPr lvl="0"/>
            <a:r>
              <a:rPr lang="en-US" dirty="0" smtClean="0"/>
              <a:t>Recommend</a:t>
            </a:r>
            <a:r>
              <a:rPr lang="en-US" baseline="0" dirty="0" smtClean="0"/>
              <a:t> </a:t>
            </a:r>
            <a:r>
              <a:rPr lang="en-US" dirty="0" smtClean="0"/>
              <a:t>facility-wide rollout rather than ward</a:t>
            </a:r>
            <a:r>
              <a:rPr lang="en-US" baseline="0" dirty="0" smtClean="0"/>
              <a:t> by ward</a:t>
            </a:r>
            <a:endParaRPr lang="en-US" dirty="0" smtClean="0"/>
          </a:p>
          <a:p>
            <a:pPr lvl="1"/>
            <a:r>
              <a:rPr lang="en-US" dirty="0" smtClean="0"/>
              <a:t>Supply chain will be rapidly emptied of old-style connectors for use-specific devices (e.g., spinal needles, feeding tubes)</a:t>
            </a:r>
          </a:p>
          <a:p>
            <a:pPr lvl="1"/>
            <a:r>
              <a:rPr lang="en-US" dirty="0" smtClean="0"/>
              <a:t>Differently phased rollouts will confuse and frustrate clinicians who work in multiple locations</a:t>
            </a:r>
          </a:p>
          <a:p>
            <a:pPr lvl="1"/>
            <a:r>
              <a:rPr lang="en-US" dirty="0" smtClean="0"/>
              <a:t>Will roll out proximal and distal sets separately for enteral uses, using bridge connectors in the transition</a:t>
            </a:r>
          </a:p>
          <a:p>
            <a:pPr lvl="1"/>
            <a:r>
              <a:rPr lang="en-US" dirty="0" smtClean="0"/>
              <a:t>Neuraxial devices tend to stay in patients for less time, roll out proximal and distal sets simultaneously</a:t>
            </a:r>
          </a:p>
        </p:txBody>
      </p:sp>
    </p:spTree>
    <p:extLst>
      <p:ext uri="{BB962C8B-B14F-4D97-AF65-F5344CB8AC3E}">
        <p14:creationId xmlns:p14="http://schemas.microsoft.com/office/powerpoint/2010/main" val="35694882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Potential material management surprises: neuraxial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Intravenous/hypodermic supplies may currently be used for neuraxial uses without the knowledge of materials management</a:t>
            </a:r>
          </a:p>
          <a:p>
            <a:pPr lvl="1"/>
            <a:r>
              <a:rPr lang="en-US" dirty="0" smtClean="0"/>
              <a:t>Major nerve blocks, while not technically “neuraxial”, will be included</a:t>
            </a:r>
          </a:p>
          <a:p>
            <a:pPr lvl="1"/>
            <a:r>
              <a:rPr lang="en-US" dirty="0" smtClean="0"/>
              <a:t>Common needles (e.g., 22g long) may be needed in both Luer and neuraxial fittings</a:t>
            </a:r>
          </a:p>
          <a:p>
            <a:pPr lvl="1"/>
            <a:r>
              <a:rPr lang="en-US" dirty="0" smtClean="0"/>
              <a:t>IV catheters may also be used for major nerve blocks</a:t>
            </a:r>
          </a:p>
          <a:p>
            <a:r>
              <a:rPr lang="en-US" dirty="0" smtClean="0"/>
              <a:t>May be asked to supply neuraxial connectors for chemical nerve ablation use, such as in a pain clinic</a:t>
            </a:r>
          </a:p>
          <a:p>
            <a:r>
              <a:rPr lang="en-US" dirty="0" smtClean="0"/>
              <a:t>Pharmacy, clinician-users, and materials management need to coordinate plans</a:t>
            </a:r>
          </a:p>
        </p:txBody>
      </p:sp>
    </p:spTree>
    <p:extLst>
      <p:ext uri="{BB962C8B-B14F-4D97-AF65-F5344CB8AC3E}">
        <p14:creationId xmlns:p14="http://schemas.microsoft.com/office/powerpoint/2010/main" val="4365377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potential neuraxial material management surprises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Spinal needles may be used for non-neuraxial purposes</a:t>
            </a:r>
          </a:p>
          <a:p>
            <a:pPr lvl="1"/>
            <a:r>
              <a:rPr lang="en-US" dirty="0" smtClean="0"/>
              <a:t>E.g.,</a:t>
            </a:r>
            <a:r>
              <a:rPr lang="en-US" baseline="0" dirty="0" smtClean="0"/>
              <a:t> amniocentesis, joint space aspiration</a:t>
            </a:r>
          </a:p>
          <a:p>
            <a:pPr lvl="1"/>
            <a:r>
              <a:rPr lang="en-US" baseline="0" dirty="0" smtClean="0"/>
              <a:t>These uses will also need to be converted to the new connectors</a:t>
            </a:r>
            <a:endParaRPr lang="en-US" dirty="0" smtClean="0"/>
          </a:p>
          <a:p>
            <a:r>
              <a:rPr lang="en-US" dirty="0" smtClean="0"/>
              <a:t>California</a:t>
            </a:r>
            <a:r>
              <a:rPr lang="en-US" baseline="0" dirty="0" smtClean="0"/>
              <a:t> law only requires the new connector for epidural uses</a:t>
            </a:r>
          </a:p>
          <a:p>
            <a:pPr lvl="1"/>
            <a:r>
              <a:rPr lang="en-US" dirty="0" smtClean="0"/>
              <a:t>Some manufacturers, strapped for time, may delay</a:t>
            </a:r>
            <a:r>
              <a:rPr lang="en-US" baseline="0" dirty="0" smtClean="0"/>
              <a:t> production of the new spinal needles</a:t>
            </a:r>
          </a:p>
          <a:p>
            <a:r>
              <a:rPr lang="en-US" dirty="0" smtClean="0"/>
              <a:t>Inventory neuraxial uses and supply needs through questionnaire:</a:t>
            </a:r>
            <a:r>
              <a:rPr lang="en-US" baseline="0" dirty="0" smtClean="0"/>
              <a:t> sample survey will be sent to webinar participants</a:t>
            </a:r>
            <a:endParaRPr lang="en-US" dirty="0" smtClean="0"/>
          </a:p>
          <a:p>
            <a:pPr lvl="1"/>
            <a:r>
              <a:rPr lang="en-US" dirty="0" smtClean="0"/>
              <a:t>At a minimum, include oncologists, anesthesiologists, pain specialists, interventional radiologists, and ED physicians in the survey</a:t>
            </a:r>
            <a:endParaRPr lang="en-US" dirty="0"/>
          </a:p>
        </p:txBody>
      </p:sp>
    </p:spTree>
    <p:extLst>
      <p:ext uri="{BB962C8B-B14F-4D97-AF65-F5344CB8AC3E}">
        <p14:creationId xmlns:p14="http://schemas.microsoft.com/office/powerpoint/2010/main" val="1702280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material management surprises: enteral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Medication administration may be carried out in different ways</a:t>
            </a:r>
          </a:p>
          <a:p>
            <a:pPr lvl="1"/>
            <a:r>
              <a:rPr lang="en-US" dirty="0" smtClean="0"/>
              <a:t>Work with pharmacy to identify medication uses</a:t>
            </a:r>
          </a:p>
          <a:p>
            <a:pPr lvl="0"/>
            <a:r>
              <a:rPr lang="en-US" dirty="0" smtClean="0"/>
              <a:t>Many of the enteral lines the hospital deals with were introduced into the patient elsewhere</a:t>
            </a:r>
          </a:p>
          <a:p>
            <a:pPr lvl="1"/>
            <a:r>
              <a:rPr lang="en-US" dirty="0" smtClean="0"/>
              <a:t>Patients will come in to hospital with a variety of connector types for their indwelling enteral lines</a:t>
            </a:r>
          </a:p>
          <a:p>
            <a:pPr lvl="1"/>
            <a:r>
              <a:rPr lang="en-US" dirty="0" smtClean="0"/>
              <a:t>Work with GI, nursing, to identify current connector use, current workarounds for odd connectors, etc., then find ways to address these issues with the new connector sets</a:t>
            </a:r>
          </a:p>
          <a:p>
            <a:pPr lvl="1"/>
            <a:r>
              <a:rPr lang="en-US" dirty="0" smtClean="0"/>
              <a:t>Patients</a:t>
            </a:r>
            <a:r>
              <a:rPr lang="en-US" baseline="0" dirty="0" smtClean="0"/>
              <a:t> changing feeding tubes at home may use cut-off Foley catheters to save money, and thus may still have conic connectors even after new feeding tubes are on the market</a:t>
            </a:r>
            <a:endParaRPr lang="en-US" dirty="0" smtClean="0"/>
          </a:p>
        </p:txBody>
      </p:sp>
    </p:spTree>
    <p:extLst>
      <p:ext uri="{BB962C8B-B14F-4D97-AF65-F5344CB8AC3E}">
        <p14:creationId xmlns:p14="http://schemas.microsoft.com/office/powerpoint/2010/main" val="9103600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recommendations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Prepare by assessing systems processes and protocols that may need to change</a:t>
            </a:r>
          </a:p>
          <a:p>
            <a:r>
              <a:rPr lang="en-US" dirty="0" smtClean="0"/>
              <a:t>Work with suppliers to coordinate transition plans</a:t>
            </a:r>
          </a:p>
          <a:p>
            <a:r>
              <a:rPr lang="en-US" dirty="0" smtClean="0"/>
              <a:t>Plan to train clinicians and materials management staff for impending changes</a:t>
            </a:r>
          </a:p>
          <a:p>
            <a:r>
              <a:rPr lang="en-US" dirty="0" smtClean="0"/>
              <a:t>Be aware that one neuraxial use still not covered by connector plans: epidural blood patch, an uncommon procedure requiring both intravenous and neuraxial access</a:t>
            </a:r>
          </a:p>
          <a:p>
            <a:pPr lvl="1"/>
            <a:r>
              <a:rPr lang="en-US" dirty="0" smtClean="0"/>
              <a:t>May need to “cobble together” items to have a useful procedure kit</a:t>
            </a:r>
          </a:p>
          <a:p>
            <a:pPr lvl="1"/>
            <a:r>
              <a:rPr lang="en-US" dirty="0" smtClean="0"/>
              <a:t>Probably will get guidance from Anesthesiology societies</a:t>
            </a:r>
            <a:endParaRPr lang="en-US" dirty="0"/>
          </a:p>
        </p:txBody>
      </p:sp>
    </p:spTree>
    <p:extLst>
      <p:ext uri="{BB962C8B-B14F-4D97-AF65-F5344CB8AC3E}">
        <p14:creationId xmlns:p14="http://schemas.microsoft.com/office/powerpoint/2010/main" val="21964628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tuned for more</a:t>
            </a:r>
            <a:endParaRPr lang="en-US" dirty="0"/>
          </a:p>
        </p:txBody>
      </p:sp>
      <p:sp>
        <p:nvSpPr>
          <p:cNvPr id="3" name="Content Placeholder 2"/>
          <p:cNvSpPr>
            <a:spLocks noGrp="1"/>
          </p:cNvSpPr>
          <p:nvPr>
            <p:ph idx="1"/>
          </p:nvPr>
        </p:nvSpPr>
        <p:spPr/>
        <p:txBody>
          <a:bodyPr>
            <a:normAutofit/>
          </a:bodyPr>
          <a:lstStyle/>
          <a:p>
            <a:r>
              <a:rPr lang="en-US" dirty="0" smtClean="0"/>
              <a:t>CHPSO continues to work to address these issues</a:t>
            </a:r>
          </a:p>
          <a:p>
            <a:r>
              <a:rPr lang="en-US" dirty="0" smtClean="0"/>
              <a:t>Subscribe to CHPSO </a:t>
            </a:r>
            <a:r>
              <a:rPr lang="en-US" dirty="0"/>
              <a:t>newsletter </a:t>
            </a:r>
            <a:r>
              <a:rPr lang="en-US" dirty="0" smtClean="0"/>
              <a:t>(</a:t>
            </a:r>
            <a:r>
              <a:rPr lang="en-US" dirty="0" smtClean="0">
                <a:hlinkClick r:id="rId2"/>
              </a:rPr>
              <a:t>eepurl.com/od9Qj</a:t>
            </a:r>
            <a:r>
              <a:rPr lang="en-US" dirty="0" smtClean="0"/>
              <a:t>), CHA daily news</a:t>
            </a:r>
          </a:p>
          <a:p>
            <a:r>
              <a:rPr lang="en-US" dirty="0" smtClean="0"/>
              <a:t>Contact Rory Jaffe (</a:t>
            </a:r>
            <a:r>
              <a:rPr lang="en-US" dirty="0" smtClean="0">
                <a:hlinkClick r:id="rId3"/>
              </a:rPr>
              <a:t>rjaffe@chpso.org</a:t>
            </a:r>
            <a:r>
              <a:rPr lang="en-US" dirty="0" smtClean="0"/>
              <a:t>) with any questions</a:t>
            </a:r>
          </a:p>
        </p:txBody>
      </p:sp>
    </p:spTree>
    <p:extLst>
      <p:ext uri="{BB962C8B-B14F-4D97-AF65-F5344CB8AC3E}">
        <p14:creationId xmlns:p14="http://schemas.microsoft.com/office/powerpoint/2010/main" val="8921737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7" name="Picture 3" descr="C:\Users\rjaffe\AppData\Local\Microsoft\Windows\Temporary Internet Files\Content.IE5\DCKZRGG8\MC900434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9200" y="2514600"/>
            <a:ext cx="1625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61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9916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srcRect/>
          <a:stretch>
            <a:fillRect/>
          </a:stretch>
        </p:blipFill>
        <p:spPr bwMode="auto">
          <a:xfrm>
            <a:off x="0" y="5727932"/>
            <a:ext cx="9144000" cy="113006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28600" y="3657600"/>
            <a:ext cx="3219450" cy="876300"/>
          </a:xfrm>
          <a:prstGeom prst="rect">
            <a:avLst/>
          </a:prstGeom>
          <a:noFill/>
          <a:ln w="9525">
            <a:noFill/>
            <a:miter lim="800000"/>
            <a:headEnd/>
            <a:tailEnd/>
          </a:ln>
        </p:spPr>
      </p:pic>
      <p:sp>
        <p:nvSpPr>
          <p:cNvPr id="8" name="TextBox 7"/>
          <p:cNvSpPr txBox="1"/>
          <p:nvPr/>
        </p:nvSpPr>
        <p:spPr>
          <a:xfrm>
            <a:off x="3657600" y="3048000"/>
            <a:ext cx="5181600" cy="1200329"/>
          </a:xfrm>
          <a:prstGeom prst="rect">
            <a:avLst/>
          </a:prstGeom>
          <a:noFill/>
        </p:spPr>
        <p:txBody>
          <a:bodyPr wrap="square" rtlCol="0">
            <a:spAutoFit/>
          </a:bodyPr>
          <a:lstStyle/>
          <a:p>
            <a:r>
              <a:rPr lang="en-US" sz="2400" b="1" dirty="0" smtClean="0"/>
              <a:t>HQI Inaugural Annual Conference</a:t>
            </a:r>
          </a:p>
          <a:p>
            <a:r>
              <a:rPr lang="en-US" sz="2400" dirty="0" smtClean="0"/>
              <a:t>November 6 &amp; 7, 2014</a:t>
            </a:r>
          </a:p>
          <a:p>
            <a:r>
              <a:rPr lang="en-US" sz="2400" dirty="0" smtClean="0"/>
              <a:t>Hyatt Regency | Huntington Beach, CA</a:t>
            </a:r>
            <a:endParaRPr lang="en-US" sz="2400" dirty="0"/>
          </a:p>
        </p:txBody>
      </p:sp>
      <p:grpSp>
        <p:nvGrpSpPr>
          <p:cNvPr id="11" name="Group 10"/>
          <p:cNvGrpSpPr/>
          <p:nvPr/>
        </p:nvGrpSpPr>
        <p:grpSpPr>
          <a:xfrm>
            <a:off x="3733800" y="4572000"/>
            <a:ext cx="4648200" cy="647700"/>
            <a:chOff x="3733800" y="4800600"/>
            <a:chExt cx="4648200" cy="647700"/>
          </a:xfrm>
        </p:grpSpPr>
        <p:pic>
          <p:nvPicPr>
            <p:cNvPr id="1029" name="Picture 5"/>
            <p:cNvPicPr>
              <a:picLocks noChangeAspect="1" noChangeArrowheads="1"/>
            </p:cNvPicPr>
            <p:nvPr/>
          </p:nvPicPr>
          <p:blipFill>
            <a:blip r:embed="rId5" cstate="print"/>
            <a:srcRect/>
            <a:stretch>
              <a:fillRect/>
            </a:stretch>
          </p:blipFill>
          <p:spPr bwMode="auto">
            <a:xfrm>
              <a:off x="3733800" y="5105400"/>
              <a:ext cx="3267075" cy="342900"/>
            </a:xfrm>
            <a:prstGeom prst="rect">
              <a:avLst/>
            </a:prstGeom>
            <a:noFill/>
            <a:ln w="9525">
              <a:noFill/>
              <a:miter lim="800000"/>
              <a:headEnd/>
              <a:tailEnd/>
            </a:ln>
          </p:spPr>
        </p:pic>
        <p:sp>
          <p:nvSpPr>
            <p:cNvPr id="10" name="TextBox 9"/>
            <p:cNvSpPr txBox="1"/>
            <p:nvPr/>
          </p:nvSpPr>
          <p:spPr>
            <a:xfrm>
              <a:off x="3733800" y="4800600"/>
              <a:ext cx="4648200" cy="369332"/>
            </a:xfrm>
            <a:prstGeom prst="rect">
              <a:avLst/>
            </a:prstGeom>
            <a:noFill/>
          </p:spPr>
          <p:txBody>
            <a:bodyPr wrap="square" rtlCol="0">
              <a:spAutoFit/>
            </a:bodyPr>
            <a:lstStyle/>
            <a:p>
              <a:r>
                <a:rPr lang="en-US" dirty="0" smtClean="0"/>
                <a:t>For additional information and registration</a:t>
              </a:r>
              <a:endParaRPr lang="en-US" dirty="0"/>
            </a:p>
          </p:txBody>
        </p:sp>
      </p:grpSp>
      <p:cxnSp>
        <p:nvCxnSpPr>
          <p:cNvPr id="13" name="Straight Connector 12"/>
          <p:cNvCxnSpPr/>
          <p:nvPr/>
        </p:nvCxnSpPr>
        <p:spPr>
          <a:xfrm>
            <a:off x="3581400" y="3352800"/>
            <a:ext cx="0" cy="1828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203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473" y="3695700"/>
            <a:ext cx="7772400" cy="1362075"/>
          </a:xfrm>
        </p:spPr>
        <p:txBody>
          <a:bodyPr/>
          <a:lstStyle/>
          <a:p>
            <a:r>
              <a:rPr lang="en-US" dirty="0" smtClean="0"/>
              <a:t>Why California mandated the change</a:t>
            </a:r>
            <a:endParaRPr lang="en-US" dirty="0"/>
          </a:p>
        </p:txBody>
      </p:sp>
    </p:spTree>
    <p:extLst>
      <p:ext uri="{BB962C8B-B14F-4D97-AF65-F5344CB8AC3E}">
        <p14:creationId xmlns:p14="http://schemas.microsoft.com/office/powerpoint/2010/main" val="3436390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Case study</a:t>
            </a:r>
            <a:endParaRPr lang="en-US" dirty="0"/>
          </a:p>
        </p:txBody>
      </p:sp>
      <p:sp>
        <p:nvSpPr>
          <p:cNvPr id="5" name="Content Placeholder 4"/>
          <p:cNvSpPr>
            <a:spLocks noGrp="1"/>
          </p:cNvSpPr>
          <p:nvPr>
            <p:ph idx="1"/>
          </p:nvPr>
        </p:nvSpPr>
        <p:spPr/>
        <p:txBody>
          <a:bodyPr>
            <a:normAutofit fontScale="70000" lnSpcReduction="20000"/>
          </a:bodyPr>
          <a:lstStyle/>
          <a:p>
            <a:r>
              <a:rPr lang="en-US" smtClean="0"/>
              <a:t>Wayne Jowett, an outpatient infusion center patient at Queen’s Medical Centre Nottingham (QMC), was prepared for spinal administration of chemotherapy as part of his medical maintenance program following successful treatment of leukemia.</a:t>
            </a:r>
          </a:p>
          <a:p>
            <a:r>
              <a:rPr lang="en-US" smtClean="0"/>
              <a:t>After carrying out a lumbar puncture and administering the correct cytotoxic therapy (Cytosine) under the supervision of the Oncology Fellow Dr Mulhem, Dr Morton, a Resident, was passed a second drug by Dr Mulhem to administer to Mr Jowett, which he subsequently did.</a:t>
            </a:r>
          </a:p>
          <a:p>
            <a:r>
              <a:rPr lang="en-US" smtClean="0"/>
              <a:t>Unfortunately, whilst emergency treatment was provided very quickly in an effort to rectify the error, Mr Jowett died one month later.</a:t>
            </a:r>
            <a:endParaRPr lang="en-US" dirty="0" smtClean="0"/>
          </a:p>
        </p:txBody>
      </p:sp>
    </p:spTree>
    <p:extLst>
      <p:ext uri="{BB962C8B-B14F-4D97-AF65-F5344CB8AC3E}">
        <p14:creationId xmlns:p14="http://schemas.microsoft.com/office/powerpoint/2010/main" val="1679124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Vincristine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Intrathecal chemotherapy is used for some cancers adjunctive to intravenous therapy, but certain drugs must not be given intrathecally; vincristine is one of those</a:t>
            </a:r>
          </a:p>
          <a:p>
            <a:r>
              <a:rPr lang="en-US" dirty="0" smtClean="0"/>
              <a:t>The first reported fatality from vincristine given in error intrathecally was in 1968</a:t>
            </a:r>
          </a:p>
          <a:p>
            <a:r>
              <a:rPr lang="en-US" dirty="0" smtClean="0"/>
              <a:t>Events continued to occur and continue to this day</a:t>
            </a:r>
          </a:p>
          <a:p>
            <a:r>
              <a:rPr lang="en-US" dirty="0" smtClean="0"/>
              <a:t>This is a catastrophic error, almost always resulting in slow death</a:t>
            </a:r>
          </a:p>
          <a:p>
            <a:r>
              <a:rPr lang="en-US" i="1" dirty="0" smtClean="0"/>
              <a:t>External Inquiry into the adverse incident that occurred at Queen’s Medical Centre, Nottingham, 4th January 2001 </a:t>
            </a:r>
            <a:r>
              <a:rPr lang="en-US" dirty="0" smtClean="0">
                <a:hlinkClick r:id="rId2"/>
              </a:rPr>
              <a:t>http://goo.gl/HgEhQ9</a:t>
            </a:r>
            <a:endParaRPr lang="en-US" dirty="0" smtClean="0"/>
          </a:p>
          <a:p>
            <a:r>
              <a:rPr lang="en-US" i="1" dirty="0" smtClean="0"/>
              <a:t>The quest to eliminate intrathecal vincristine errors: a 40-year journey </a:t>
            </a:r>
            <a:r>
              <a:rPr lang="en-US" dirty="0" err="1" smtClean="0"/>
              <a:t>Qual</a:t>
            </a:r>
            <a:r>
              <a:rPr lang="en-US" dirty="0" smtClean="0"/>
              <a:t> </a:t>
            </a:r>
            <a:r>
              <a:rPr lang="en-US" dirty="0" err="1" smtClean="0"/>
              <a:t>Saf</a:t>
            </a:r>
            <a:r>
              <a:rPr lang="en-US" dirty="0" smtClean="0"/>
              <a:t> Health Care 2010;19:323–326</a:t>
            </a:r>
            <a:endParaRPr lang="en-US" dirty="0"/>
          </a:p>
        </p:txBody>
      </p:sp>
    </p:spTree>
    <p:extLst>
      <p:ext uri="{BB962C8B-B14F-4D97-AF65-F5344CB8AC3E}">
        <p14:creationId xmlns:p14="http://schemas.microsoft.com/office/powerpoint/2010/main" val="3249640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two syringes</a:t>
            </a:r>
            <a:endParaRPr lang="en-US" dirty="0"/>
          </a:p>
        </p:txBody>
      </p:sp>
      <p:pic>
        <p:nvPicPr>
          <p:cNvPr id="4" name="Content Placeholder 3"/>
          <p:cNvPicPr>
            <a:picLocks noGrp="1" noChangeAspect="1"/>
          </p:cNvPicPr>
          <p:nvPr>
            <p:ph idx="1"/>
          </p:nvPr>
        </p:nvPicPr>
        <p:blipFill>
          <a:blip r:embed="rId2"/>
          <a:stretch>
            <a:fillRect/>
          </a:stretch>
        </p:blipFill>
        <p:spPr>
          <a:xfrm>
            <a:off x="1906312" y="2373908"/>
            <a:ext cx="5331376" cy="3527821"/>
          </a:xfrm>
        </p:spPr>
      </p:pic>
    </p:spTree>
    <p:extLst>
      <p:ext uri="{BB962C8B-B14F-4D97-AF65-F5344CB8AC3E}">
        <p14:creationId xmlns:p14="http://schemas.microsoft.com/office/powerpoint/2010/main" val="1506069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CHPSO2">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California Hospital Patient Safety Organization</Template>
  <TotalTime>1050</TotalTime>
  <Words>3189</Words>
  <Application>Microsoft Office PowerPoint</Application>
  <PresentationFormat>Overhead</PresentationFormat>
  <Paragraphs>321</Paragraphs>
  <Slides>57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CHPSO2</vt:lpstr>
      <vt:lpstr>Image</vt:lpstr>
      <vt:lpstr>Syringes and infusion lines – big changes ahead </vt:lpstr>
      <vt:lpstr>Introduction</vt:lpstr>
      <vt:lpstr>Male “Luer slip” vs. “Luer lock”</vt:lpstr>
      <vt:lpstr>Introduction (cont.)</vt:lpstr>
      <vt:lpstr>Topics covered</vt:lpstr>
      <vt:lpstr>Why California mandated the change</vt:lpstr>
      <vt:lpstr>Case study</vt:lpstr>
      <vt:lpstr>Vincristine</vt:lpstr>
      <vt:lpstr>The two syringes</vt:lpstr>
      <vt:lpstr>Different connectors</vt:lpstr>
      <vt:lpstr>Contributing risk factors</vt:lpstr>
      <vt:lpstr>Incidence of death from misconnections</vt:lpstr>
      <vt:lpstr>PowerPoint Presentation</vt:lpstr>
      <vt:lpstr>PowerPoint Presentation</vt:lpstr>
      <vt:lpstr>Example forcing function: gas cylinders</vt:lpstr>
      <vt:lpstr>Removing the risk factors</vt:lpstr>
      <vt:lpstr>The problem with proprietary solutions</vt:lpstr>
      <vt:lpstr>Proprietary standards have been tried</vt:lpstr>
      <vt:lpstr>Standardization and testing of the new connectors</vt:lpstr>
      <vt:lpstr>Scope of the effort</vt:lpstr>
      <vt:lpstr>Two sets of standards (80369 and 18250)</vt:lpstr>
      <vt:lpstr>The ISO standards process is multinational</vt:lpstr>
      <vt:lpstr>Color coding not in the standards</vt:lpstr>
      <vt:lpstr>Designed to prevent cross-connections</vt:lpstr>
      <vt:lpstr>Enteral connector design</vt:lpstr>
      <vt:lpstr>Neuraxial connector design</vt:lpstr>
      <vt:lpstr>Collar on all neuraxial male connectors, including slip, unlike Luer</vt:lpstr>
      <vt:lpstr>Connector collar comparison</vt:lpstr>
      <vt:lpstr>Extensively tested</vt:lpstr>
      <vt:lpstr>Usability testing example: enteral</vt:lpstr>
      <vt:lpstr>Usability testing example: enteral (cont.)</vt:lpstr>
      <vt:lpstr>Usability testing for neuraxial</vt:lpstr>
      <vt:lpstr>Neuraxial testing results</vt:lpstr>
      <vt:lpstr>Neuraxial timeline post-testing</vt:lpstr>
      <vt:lpstr>Plan for introduction of new connectors</vt:lpstr>
      <vt:lpstr>Goals</vt:lpstr>
      <vt:lpstr>Overall plan</vt:lpstr>
      <vt:lpstr>Enteral timeline (USA)</vt:lpstr>
      <vt:lpstr>Neuraxial timeline (USA)</vt:lpstr>
      <vt:lpstr>Why does it take so long?</vt:lpstr>
      <vt:lpstr>Information sources for roll out plans</vt:lpstr>
      <vt:lpstr>Supply chain challenges and hospitals’ role in addressing these</vt:lpstr>
      <vt:lpstr>Focus on neuraxial connector</vt:lpstr>
      <vt:lpstr>Purchasers’ influence</vt:lpstr>
      <vt:lpstr>New risks arising during the changeover and after</vt:lpstr>
      <vt:lpstr>During changeover: Inconsistent adoption of enteral connectors</vt:lpstr>
      <vt:lpstr>Proximal spike for neuraxial uses</vt:lpstr>
      <vt:lpstr>Mis-filled syringes or fluid reservoirs</vt:lpstr>
      <vt:lpstr>Hospital material management challenges</vt:lpstr>
      <vt:lpstr>Material management changes</vt:lpstr>
      <vt:lpstr>Potential material management surprises: neuraxial</vt:lpstr>
      <vt:lpstr>Other potential neuraxial material management surprises</vt:lpstr>
      <vt:lpstr>Potential material management surprises: enteral</vt:lpstr>
      <vt:lpstr>Other recommendations</vt:lpstr>
      <vt:lpstr>Stay tuned for more</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Syringes and infusion lines – big changes ahead</dc:title>
  <dc:creator>Rory jaffe</dc:creator>
  <cp:lastModifiedBy>Sargent, Jean</cp:lastModifiedBy>
  <cp:revision>69</cp:revision>
  <dcterms:created xsi:type="dcterms:W3CDTF">2014-03-19T18:10:00Z</dcterms:created>
  <dcterms:modified xsi:type="dcterms:W3CDTF">2014-11-24T14:32:12Z</dcterms:modified>
</cp:coreProperties>
</file>